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ags/tag13.xml" ContentType="application/vnd.openxmlformats-officedocument.presentationml.tags+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700" r:id="rId3"/>
    <p:sldMasterId id="2147483715" r:id="rId4"/>
    <p:sldMasterId id="2147483728" r:id="rId5"/>
    <p:sldMasterId id="2147483736" r:id="rId6"/>
    <p:sldMasterId id="2147483754" r:id="rId7"/>
  </p:sldMasterIdLst>
  <p:notesMasterIdLst>
    <p:notesMasterId r:id="rId36"/>
  </p:notesMasterIdLst>
  <p:sldIdLst>
    <p:sldId id="1807" r:id="rId8"/>
    <p:sldId id="1930" r:id="rId9"/>
    <p:sldId id="1931" r:id="rId10"/>
    <p:sldId id="1900" r:id="rId11"/>
    <p:sldId id="1932" r:id="rId12"/>
    <p:sldId id="1785" r:id="rId13"/>
    <p:sldId id="1933" r:id="rId14"/>
    <p:sldId id="1912" r:id="rId15"/>
    <p:sldId id="1914" r:id="rId16"/>
    <p:sldId id="1934" r:id="rId17"/>
    <p:sldId id="1916" r:id="rId18"/>
    <p:sldId id="1935" r:id="rId19"/>
    <p:sldId id="1917" r:id="rId20"/>
    <p:sldId id="1919" r:id="rId21"/>
    <p:sldId id="1920" r:id="rId22"/>
    <p:sldId id="1918" r:id="rId23"/>
    <p:sldId id="1805" r:id="rId24"/>
    <p:sldId id="1936" r:id="rId25"/>
    <p:sldId id="1937" r:id="rId26"/>
    <p:sldId id="1922" r:id="rId27"/>
    <p:sldId id="1926" r:id="rId28"/>
    <p:sldId id="1928" r:id="rId29"/>
    <p:sldId id="1855" r:id="rId30"/>
    <p:sldId id="1470" r:id="rId31"/>
    <p:sldId id="1473" r:id="rId32"/>
    <p:sldId id="1487" r:id="rId33"/>
    <p:sldId id="1366" r:id="rId34"/>
    <p:sldId id="181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6E9A"/>
    <a:srgbClr val="026664"/>
    <a:srgbClr val="06E1DC"/>
    <a:srgbClr val="037E7B"/>
    <a:srgbClr val="1BF9F4"/>
    <a:srgbClr val="ABDBF3"/>
    <a:srgbClr val="1D92CD"/>
    <a:srgbClr val="53B6E7"/>
    <a:srgbClr val="FFFFFF"/>
    <a:srgbClr val="90D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6327" autoAdjust="0"/>
  </p:normalViewPr>
  <p:slideViewPr>
    <p:cSldViewPr snapToGrid="0">
      <p:cViewPr varScale="1">
        <p:scale>
          <a:sx n="60" d="100"/>
          <a:sy n="60" d="100"/>
        </p:scale>
        <p:origin x="840" y="44"/>
      </p:cViewPr>
      <p:guideLst/>
    </p:cSldViewPr>
  </p:slideViewPr>
  <p:outlineViewPr>
    <p:cViewPr>
      <p:scale>
        <a:sx n="33" d="100"/>
        <a:sy n="33" d="100"/>
      </p:scale>
      <p:origin x="0" y="-8496"/>
    </p:cViewPr>
  </p:outlineViewPr>
  <p:notesTextViewPr>
    <p:cViewPr>
      <p:scale>
        <a:sx n="3" d="2"/>
        <a:sy n="3" d="2"/>
      </p:scale>
      <p:origin x="0" y="0"/>
    </p:cViewPr>
  </p:notesTextViewPr>
  <p:sorterViewPr>
    <p:cViewPr>
      <p:scale>
        <a:sx n="60" d="100"/>
        <a:sy n="60" d="100"/>
      </p:scale>
      <p:origin x="0" y="0"/>
    </p:cViewPr>
  </p:sorterViewPr>
  <p:notesViewPr>
    <p:cSldViewPr snapToGrid="0">
      <p:cViewPr varScale="1">
        <p:scale>
          <a:sx n="78" d="100"/>
          <a:sy n="78" d="100"/>
        </p:scale>
        <p:origin x="204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oleObject" Target="Classeur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Classeur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Classeur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bonne\Dropbox\BIT%20SECSOC\STATISTICS%20RESOURCES\WORKQUALITY\Training%20&amp;%20Missions\Turin\2020_Online%20STAT\2.%20PPTs\Flo\Graphs\Legal%20coverage%20REV.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bonne\Dropbox\BIT%20SECSOC\STATISTICS%20RESOURCES\WORKQUALITY\Training%20&amp;%20Missions\Turin\2020_Online%20STAT\2.%20PPTs\Flo\Graphs\Legal%20coverage.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C:\Users\bonne\Dropbox\BIT%20SECSOC\STATISTICS%20RESOURCES\WORKQUALITY\Training%20&amp;%20Missions\Turin\2020_Online%20STAT\2.%20PPTs\Flo\Graphs\Legal%20coverage.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1" Type="http://schemas.openxmlformats.org/officeDocument/2006/relationships/oleObject" Target="file:///C:\Users\bonne\Dropbox\BIT%20SECSOC\STATISTICS%20RESOURCES\WORKQUALITY\Training%20&amp;%20Missions\Turin\2020_Online%20STAT\2.%20PPTs\Flo\Graphs\Legal%20coverage%20REV.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C:\Users\bonne\Dropbox\BIT%20SECSOC\STATISTICS%20RESOURCES\WORKQUALITY\Training%20&amp;%20Missions\Turin\2020_Online%20STAT\2.%20PPTs\Flo\Graphs\Legal%20coverage%20REV.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877765639208804"/>
          <c:y val="3.6257526632700321E-2"/>
          <c:w val="0.46677151612783763"/>
          <c:h val="0.90436357220053376"/>
        </c:manualLayout>
      </c:layout>
      <c:barChart>
        <c:barDir val="bar"/>
        <c:grouping val="clustered"/>
        <c:varyColors val="0"/>
        <c:ser>
          <c:idx val="0"/>
          <c:order val="0"/>
          <c:tx>
            <c:strRef>
              <c:f>Armenia!$B$24</c:f>
              <c:strCache>
                <c:ptCount val="1"/>
                <c:pt idx="0">
                  <c:v>Formal</c:v>
                </c:pt>
              </c:strCache>
            </c:strRef>
          </c:tx>
          <c:spPr>
            <a:solidFill>
              <a:srgbClr val="06E1D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Armenia!$A$25:$A$34</c:f>
              <c:strCache>
                <c:ptCount val="10"/>
                <c:pt idx="0">
                  <c:v>Working practice as trainee, apprentice</c:v>
                </c:pt>
                <c:pt idx="1">
                  <c:v>Short-term training without qualification</c:v>
                </c:pt>
                <c:pt idx="2">
                  <c:v>Language course</c:v>
                </c:pt>
                <c:pt idx="3">
                  <c:v>Online / distance learning, Webinar1 training</c:v>
                </c:pt>
                <c:pt idx="4">
                  <c:v>Training related to the current job /new entrants</c:v>
                </c:pt>
                <c:pt idx="5">
                  <c:v>Regular vocational educ. with relevant qualification</c:v>
                </c:pt>
                <c:pt idx="6">
                  <c:v>Training related to the IT industry (software)</c:v>
                </c:pt>
                <c:pt idx="7">
                  <c:v>Seminar, convention (conference)</c:v>
                </c:pt>
                <c:pt idx="9">
                  <c:v>Took any course during the month?</c:v>
                </c:pt>
              </c:strCache>
            </c:strRef>
          </c:cat>
          <c:val>
            <c:numRef>
              <c:f>Armenia!$B$25:$B$34</c:f>
              <c:numCache>
                <c:formatCode>0.0</c:formatCode>
                <c:ptCount val="10"/>
                <c:pt idx="0">
                  <c:v>0.2</c:v>
                </c:pt>
                <c:pt idx="1">
                  <c:v>0.3</c:v>
                </c:pt>
                <c:pt idx="2">
                  <c:v>0.70000000000000007</c:v>
                </c:pt>
                <c:pt idx="3">
                  <c:v>0.8</c:v>
                </c:pt>
                <c:pt idx="4">
                  <c:v>1.9</c:v>
                </c:pt>
                <c:pt idx="5">
                  <c:v>2.7</c:v>
                </c:pt>
                <c:pt idx="6">
                  <c:v>3</c:v>
                </c:pt>
                <c:pt idx="7">
                  <c:v>8.2000000000000011</c:v>
                </c:pt>
                <c:pt idx="9" formatCode="General">
                  <c:v>19.2</c:v>
                </c:pt>
              </c:numCache>
            </c:numRef>
          </c:val>
          <c:extLst>
            <c:ext xmlns:c16="http://schemas.microsoft.com/office/drawing/2014/chart" uri="{C3380CC4-5D6E-409C-BE32-E72D297353CC}">
              <c16:uniqueId val="{00000000-D438-49EB-B91E-66E6BBE983A9}"/>
            </c:ext>
          </c:extLst>
        </c:ser>
        <c:ser>
          <c:idx val="1"/>
          <c:order val="1"/>
          <c:tx>
            <c:strRef>
              <c:f>Armenia!$C$24</c:f>
              <c:strCache>
                <c:ptCount val="1"/>
                <c:pt idx="0">
                  <c:v>Informal</c:v>
                </c:pt>
              </c:strCache>
            </c:strRef>
          </c:tx>
          <c:spPr>
            <a:solidFill>
              <a:srgbClr val="0266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Armenia!$A$25:$A$34</c:f>
              <c:strCache>
                <c:ptCount val="10"/>
                <c:pt idx="0">
                  <c:v>Working practice as trainee, apprentice</c:v>
                </c:pt>
                <c:pt idx="1">
                  <c:v>Short-term training without qualification</c:v>
                </c:pt>
                <c:pt idx="2">
                  <c:v>Language course</c:v>
                </c:pt>
                <c:pt idx="3">
                  <c:v>Online / distance learning, Webinar1 training</c:v>
                </c:pt>
                <c:pt idx="4">
                  <c:v>Training related to the current job /new entrants</c:v>
                </c:pt>
                <c:pt idx="5">
                  <c:v>Regular vocational educ. with relevant qualification</c:v>
                </c:pt>
                <c:pt idx="6">
                  <c:v>Training related to the IT industry (software)</c:v>
                </c:pt>
                <c:pt idx="7">
                  <c:v>Seminar, convention (conference)</c:v>
                </c:pt>
                <c:pt idx="9">
                  <c:v>Took any course during the month?</c:v>
                </c:pt>
              </c:strCache>
            </c:strRef>
          </c:cat>
          <c:val>
            <c:numRef>
              <c:f>Armenia!$C$25:$C$34</c:f>
              <c:numCache>
                <c:formatCode>0.0</c:formatCode>
                <c:ptCount val="10"/>
                <c:pt idx="0">
                  <c:v>0.4</c:v>
                </c:pt>
                <c:pt idx="1">
                  <c:v>0.3</c:v>
                </c:pt>
                <c:pt idx="2">
                  <c:v>0.2</c:v>
                </c:pt>
                <c:pt idx="3">
                  <c:v>0.2</c:v>
                </c:pt>
                <c:pt idx="4">
                  <c:v>0.1</c:v>
                </c:pt>
                <c:pt idx="5">
                  <c:v>1.6</c:v>
                </c:pt>
                <c:pt idx="6">
                  <c:v>1.5</c:v>
                </c:pt>
                <c:pt idx="7">
                  <c:v>0.2</c:v>
                </c:pt>
                <c:pt idx="9" formatCode="General">
                  <c:v>4.3999999999999995</c:v>
                </c:pt>
              </c:numCache>
            </c:numRef>
          </c:val>
          <c:extLst>
            <c:ext xmlns:c16="http://schemas.microsoft.com/office/drawing/2014/chart" uri="{C3380CC4-5D6E-409C-BE32-E72D297353CC}">
              <c16:uniqueId val="{00000001-D438-49EB-B91E-66E6BBE983A9}"/>
            </c:ext>
          </c:extLst>
        </c:ser>
        <c:dLbls>
          <c:showLegendKey val="0"/>
          <c:showVal val="0"/>
          <c:showCatName val="0"/>
          <c:showSerName val="0"/>
          <c:showPercent val="0"/>
          <c:showBubbleSize val="0"/>
        </c:dLbls>
        <c:gapWidth val="20"/>
        <c:axId val="1941342768"/>
        <c:axId val="252615152"/>
      </c:barChart>
      <c:catAx>
        <c:axId val="1941342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CH"/>
          </a:p>
        </c:txPr>
        <c:crossAx val="252615152"/>
        <c:crosses val="autoZero"/>
        <c:auto val="1"/>
        <c:lblAlgn val="ctr"/>
        <c:lblOffset val="100"/>
        <c:noMultiLvlLbl val="0"/>
      </c:catAx>
      <c:valAx>
        <c:axId val="252615152"/>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1941342768"/>
        <c:crosses val="autoZero"/>
        <c:crossBetween val="between"/>
      </c:valAx>
    </c:plotArea>
    <c:legend>
      <c:legendPos val="r"/>
      <c:legendEntry>
        <c:idx val="0"/>
        <c:txPr>
          <a:bodyPr rot="0" spcFirstLastPara="1" vertOverflow="ellipsis" vert="horz" wrap="square" anchor="ctr" anchorCtr="1"/>
          <a:lstStyle/>
          <a:p>
            <a:pPr>
              <a:defRPr sz="1600" b="0" i="0" u="none" strike="noStrike" kern="1200" baseline="0">
                <a:solidFill>
                  <a:schemeClr val="accent6">
                    <a:lumMod val="75000"/>
                  </a:schemeClr>
                </a:solidFill>
                <a:latin typeface="+mn-lt"/>
                <a:ea typeface="+mn-ea"/>
                <a:cs typeface="+mn-cs"/>
              </a:defRPr>
            </a:pPr>
            <a:endParaRPr lang="en-CH"/>
          </a:p>
        </c:txPr>
      </c:legendEntry>
      <c:legendEntry>
        <c:idx val="1"/>
        <c:txPr>
          <a:bodyPr rot="0" spcFirstLastPara="1" vertOverflow="ellipsis" vert="horz" wrap="square" anchor="ctr" anchorCtr="1"/>
          <a:lstStyle/>
          <a:p>
            <a:pPr>
              <a:defRPr sz="1600" b="0" i="0" u="none" strike="noStrike" kern="1200" baseline="0">
                <a:solidFill>
                  <a:schemeClr val="accent1">
                    <a:lumMod val="50000"/>
                  </a:schemeClr>
                </a:solidFill>
                <a:latin typeface="+mn-lt"/>
                <a:ea typeface="+mn-ea"/>
                <a:cs typeface="+mn-cs"/>
              </a:defRPr>
            </a:pPr>
            <a:endParaRPr lang="en-CH"/>
          </a:p>
        </c:txPr>
      </c:legendEntry>
      <c:layout>
        <c:manualLayout>
          <c:xMode val="edge"/>
          <c:yMode val="edge"/>
          <c:x val="0.60795816925691382"/>
          <c:y val="0.49393929710257989"/>
          <c:w val="0.36954561633069577"/>
          <c:h val="0.1419307880632567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CH"/>
        </a:p>
      </c:txPr>
    </c:legend>
    <c:plotVisOnly val="1"/>
    <c:dispBlanksAs val="gap"/>
    <c:showDLblsOverMax val="0"/>
    <c:extLst/>
  </c:chart>
  <c:spPr>
    <a:noFill/>
    <a:ln>
      <a:noFill/>
    </a:ln>
  </c:spPr>
  <c:txPr>
    <a:bodyPr/>
    <a:lstStyle/>
    <a:p>
      <a:pPr>
        <a:defRPr/>
      </a:pPr>
      <a:endParaRPr lang="en-CH"/>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50249663913962"/>
          <c:y val="6.7609224628171483E-3"/>
          <c:w val="0.43111836630177325"/>
          <c:h val="0.85673569296484997"/>
        </c:manualLayout>
      </c:layout>
      <c:barChart>
        <c:barDir val="bar"/>
        <c:grouping val="clustered"/>
        <c:varyColors val="0"/>
        <c:ser>
          <c:idx val="0"/>
          <c:order val="0"/>
          <c:tx>
            <c:strRef>
              <c:f>CIV!$B$6</c:f>
              <c:strCache>
                <c:ptCount val="1"/>
                <c:pt idx="0">
                  <c:v>Formal</c:v>
                </c:pt>
              </c:strCache>
            </c:strRef>
          </c:tx>
          <c:spPr>
            <a:solidFill>
              <a:srgbClr val="06E1DC"/>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04AE-4ECC-A7D5-59AB0465A69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CIV!$A$7:$A$12</c:f>
              <c:strCache>
                <c:ptCount val="6"/>
                <c:pt idx="0">
                  <c:v>Other</c:v>
                </c:pt>
                <c:pt idx="1">
                  <c:v>Within the enterprise</c:v>
                </c:pt>
                <c:pt idx="2">
                  <c:v>In an institution</c:v>
                </c:pt>
                <c:pt idx="3">
                  <c:v>Apprenticeship</c:v>
                </c:pt>
                <c:pt idx="4">
                  <c:v>Type of training</c:v>
                </c:pt>
                <c:pt idx="5">
                  <c:v>Benefited from (re)training in your current job </c:v>
                </c:pt>
              </c:strCache>
            </c:strRef>
          </c:cat>
          <c:val>
            <c:numRef>
              <c:f>CIV!$B$7:$B$12</c:f>
              <c:numCache>
                <c:formatCode>0.0</c:formatCode>
                <c:ptCount val="6"/>
                <c:pt idx="0">
                  <c:v>10.9</c:v>
                </c:pt>
                <c:pt idx="1">
                  <c:v>44.2</c:v>
                </c:pt>
                <c:pt idx="2">
                  <c:v>27.6</c:v>
                </c:pt>
                <c:pt idx="3">
                  <c:v>17.299999999999997</c:v>
                </c:pt>
                <c:pt idx="5">
                  <c:v>8.6999999999999993</c:v>
                </c:pt>
              </c:numCache>
            </c:numRef>
          </c:val>
          <c:extLst>
            <c:ext xmlns:c16="http://schemas.microsoft.com/office/drawing/2014/chart" uri="{C3380CC4-5D6E-409C-BE32-E72D297353CC}">
              <c16:uniqueId val="{00000001-04AE-4ECC-A7D5-59AB0465A691}"/>
            </c:ext>
          </c:extLst>
        </c:ser>
        <c:ser>
          <c:idx val="1"/>
          <c:order val="1"/>
          <c:tx>
            <c:strRef>
              <c:f>CIV!$C$6</c:f>
              <c:strCache>
                <c:ptCount val="1"/>
                <c:pt idx="0">
                  <c:v>Informal</c:v>
                </c:pt>
              </c:strCache>
            </c:strRef>
          </c:tx>
          <c:spPr>
            <a:solidFill>
              <a:schemeClr val="accent1">
                <a:lumMod val="50000"/>
              </a:schemeClr>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04AE-4ECC-A7D5-59AB0465A69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CIV!$A$7:$A$12</c:f>
              <c:strCache>
                <c:ptCount val="6"/>
                <c:pt idx="0">
                  <c:v>Other</c:v>
                </c:pt>
                <c:pt idx="1">
                  <c:v>Within the enterprise</c:v>
                </c:pt>
                <c:pt idx="2">
                  <c:v>In an institution</c:v>
                </c:pt>
                <c:pt idx="3">
                  <c:v>Apprenticeship</c:v>
                </c:pt>
                <c:pt idx="4">
                  <c:v>Type of training</c:v>
                </c:pt>
                <c:pt idx="5">
                  <c:v>Benefited from (re)training in your current job </c:v>
                </c:pt>
              </c:strCache>
            </c:strRef>
          </c:cat>
          <c:val>
            <c:numRef>
              <c:f>CIV!$C$7:$C$12</c:f>
              <c:numCache>
                <c:formatCode>0.0</c:formatCode>
                <c:ptCount val="6"/>
                <c:pt idx="0">
                  <c:v>8.2000000000000011</c:v>
                </c:pt>
                <c:pt idx="1">
                  <c:v>24.3</c:v>
                </c:pt>
                <c:pt idx="2">
                  <c:v>12</c:v>
                </c:pt>
                <c:pt idx="3">
                  <c:v>55.600000000000009</c:v>
                </c:pt>
                <c:pt idx="5">
                  <c:v>1</c:v>
                </c:pt>
              </c:numCache>
            </c:numRef>
          </c:val>
          <c:extLst>
            <c:ext xmlns:c16="http://schemas.microsoft.com/office/drawing/2014/chart" uri="{C3380CC4-5D6E-409C-BE32-E72D297353CC}">
              <c16:uniqueId val="{00000003-04AE-4ECC-A7D5-59AB0465A691}"/>
            </c:ext>
          </c:extLst>
        </c:ser>
        <c:dLbls>
          <c:showLegendKey val="0"/>
          <c:showVal val="0"/>
          <c:showCatName val="0"/>
          <c:showSerName val="0"/>
          <c:showPercent val="0"/>
          <c:showBubbleSize val="0"/>
        </c:dLbls>
        <c:gapWidth val="20"/>
        <c:axId val="1941342768"/>
        <c:axId val="252615152"/>
      </c:barChart>
      <c:catAx>
        <c:axId val="1941342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CH"/>
          </a:p>
        </c:txPr>
        <c:crossAx val="252615152"/>
        <c:crosses val="autoZero"/>
        <c:auto val="1"/>
        <c:lblAlgn val="ctr"/>
        <c:lblOffset val="100"/>
        <c:noMultiLvlLbl val="0"/>
      </c:catAx>
      <c:valAx>
        <c:axId val="252615152"/>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1941342768"/>
        <c:crosses val="autoZero"/>
        <c:crossBetween val="between"/>
      </c:valAx>
    </c:plotArea>
    <c:legend>
      <c:legendPos val="r"/>
      <c:legendEntry>
        <c:idx val="0"/>
        <c:txPr>
          <a:bodyPr rot="0" spcFirstLastPara="1" vertOverflow="ellipsis" vert="horz" wrap="square" anchor="ctr" anchorCtr="1"/>
          <a:lstStyle/>
          <a:p>
            <a:pPr>
              <a:defRPr sz="1400" b="0" i="0" u="none" strike="noStrike" kern="1200" baseline="0">
                <a:solidFill>
                  <a:schemeClr val="tx2">
                    <a:lumMod val="95000"/>
                    <a:lumOff val="5000"/>
                  </a:schemeClr>
                </a:solidFill>
                <a:latin typeface="+mn-lt"/>
                <a:ea typeface="+mn-ea"/>
                <a:cs typeface="+mn-cs"/>
              </a:defRPr>
            </a:pPr>
            <a:endParaRPr lang="en-CH"/>
          </a:p>
        </c:txPr>
      </c:legendEntry>
      <c:legendEntry>
        <c:idx val="1"/>
        <c:txPr>
          <a:bodyPr rot="0" spcFirstLastPara="1" vertOverflow="ellipsis" vert="horz" wrap="square" anchor="ctr" anchorCtr="1"/>
          <a:lstStyle/>
          <a:p>
            <a:pPr>
              <a:defRPr sz="1400" b="0" i="0" u="none" strike="noStrike" kern="1200" baseline="0">
                <a:solidFill>
                  <a:schemeClr val="tx2">
                    <a:lumMod val="95000"/>
                    <a:lumOff val="5000"/>
                  </a:schemeClr>
                </a:solidFill>
                <a:latin typeface="+mn-lt"/>
                <a:ea typeface="+mn-ea"/>
                <a:cs typeface="+mn-cs"/>
              </a:defRPr>
            </a:pPr>
            <a:endParaRPr lang="en-CH"/>
          </a:p>
        </c:txPr>
      </c:legendEntry>
      <c:layout>
        <c:manualLayout>
          <c:xMode val="edge"/>
          <c:yMode val="edge"/>
          <c:x val="0.62429202928581295"/>
          <c:y val="5.3253078942055325E-2"/>
          <c:w val="0.36773348905549486"/>
          <c:h val="0.219210158826300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lumMod val="95000"/>
                  <a:lumOff val="5000"/>
                </a:schemeClr>
              </a:solidFill>
              <a:latin typeface="+mn-lt"/>
              <a:ea typeface="+mn-ea"/>
              <a:cs typeface="+mn-cs"/>
            </a:defRPr>
          </a:pPr>
          <a:endParaRPr lang="en-CH"/>
        </a:p>
      </c:txPr>
    </c:legend>
    <c:plotVisOnly val="1"/>
    <c:dispBlanksAs val="gap"/>
    <c:showDLblsOverMax val="0"/>
    <c:extLst/>
  </c:chart>
  <c:spPr>
    <a:ln>
      <a:noFill/>
    </a:ln>
  </c:spPr>
  <c:txPr>
    <a:bodyPr/>
    <a:lstStyle/>
    <a:p>
      <a:pPr>
        <a:defRPr/>
      </a:pPr>
      <a:endParaRPr lang="en-CH"/>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955750249528666"/>
          <c:y val="4.4660982541615914E-2"/>
          <c:w val="0.37387101432895053"/>
          <c:h val="0.85673569296484997"/>
        </c:manualLayout>
      </c:layout>
      <c:barChart>
        <c:barDir val="bar"/>
        <c:grouping val="clustered"/>
        <c:varyColors val="0"/>
        <c:ser>
          <c:idx val="0"/>
          <c:order val="0"/>
          <c:tx>
            <c:strRef>
              <c:f>BKF!$B$6</c:f>
              <c:strCache>
                <c:ptCount val="1"/>
                <c:pt idx="0">
                  <c:v>Formal</c:v>
                </c:pt>
              </c:strCache>
            </c:strRef>
          </c:tx>
          <c:spPr>
            <a:solidFill>
              <a:srgbClr val="06E1DC"/>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DC44-41AD-8492-CF357073CBC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BKF!$A$7:$A$12</c:f>
              <c:strCache>
                <c:ptCount val="6"/>
                <c:pt idx="0">
                  <c:v>Other</c:v>
                </c:pt>
                <c:pt idx="1">
                  <c:v>Within the enterprise</c:v>
                </c:pt>
                <c:pt idx="2">
                  <c:v>In an institution</c:v>
                </c:pt>
                <c:pt idx="3">
                  <c:v>Apprenticeship</c:v>
                </c:pt>
                <c:pt idx="4">
                  <c:v>Type of training</c:v>
                </c:pt>
                <c:pt idx="5">
                  <c:v>Benefited from (re)training in your current job </c:v>
                </c:pt>
              </c:strCache>
            </c:strRef>
          </c:cat>
          <c:val>
            <c:numRef>
              <c:f>BKF!$B$7:$B$12</c:f>
              <c:numCache>
                <c:formatCode>0.0</c:formatCode>
                <c:ptCount val="6"/>
                <c:pt idx="0">
                  <c:v>4.2</c:v>
                </c:pt>
                <c:pt idx="1">
                  <c:v>34.5</c:v>
                </c:pt>
                <c:pt idx="2">
                  <c:v>34.5</c:v>
                </c:pt>
                <c:pt idx="3">
                  <c:v>27.200000000000003</c:v>
                </c:pt>
                <c:pt idx="5">
                  <c:v>5.4</c:v>
                </c:pt>
              </c:numCache>
            </c:numRef>
          </c:val>
          <c:extLst>
            <c:ext xmlns:c16="http://schemas.microsoft.com/office/drawing/2014/chart" uri="{C3380CC4-5D6E-409C-BE32-E72D297353CC}">
              <c16:uniqueId val="{00000001-DC44-41AD-8492-CF357073CBC2}"/>
            </c:ext>
          </c:extLst>
        </c:ser>
        <c:ser>
          <c:idx val="1"/>
          <c:order val="1"/>
          <c:tx>
            <c:strRef>
              <c:f>BKF!$C$6</c:f>
              <c:strCache>
                <c:ptCount val="1"/>
                <c:pt idx="0">
                  <c:v>Informal</c:v>
                </c:pt>
              </c:strCache>
            </c:strRef>
          </c:tx>
          <c:spPr>
            <a:solidFill>
              <a:schemeClr val="accent1">
                <a:lumMod val="50000"/>
              </a:schemeClr>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DC44-41AD-8492-CF357073CBC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BKF!$A$7:$A$12</c:f>
              <c:strCache>
                <c:ptCount val="6"/>
                <c:pt idx="0">
                  <c:v>Other</c:v>
                </c:pt>
                <c:pt idx="1">
                  <c:v>Within the enterprise</c:v>
                </c:pt>
                <c:pt idx="2">
                  <c:v>In an institution</c:v>
                </c:pt>
                <c:pt idx="3">
                  <c:v>Apprenticeship</c:v>
                </c:pt>
                <c:pt idx="4">
                  <c:v>Type of training</c:v>
                </c:pt>
                <c:pt idx="5">
                  <c:v>Benefited from (re)training in your current job </c:v>
                </c:pt>
              </c:strCache>
            </c:strRef>
          </c:cat>
          <c:val>
            <c:numRef>
              <c:f>BKF!$C$7:$C$12</c:f>
              <c:numCache>
                <c:formatCode>0.0</c:formatCode>
                <c:ptCount val="6"/>
                <c:pt idx="0">
                  <c:v>2.8000000000000003</c:v>
                </c:pt>
                <c:pt idx="1">
                  <c:v>20.9</c:v>
                </c:pt>
                <c:pt idx="2">
                  <c:v>20.9</c:v>
                </c:pt>
                <c:pt idx="3">
                  <c:v>44.7</c:v>
                </c:pt>
                <c:pt idx="5">
                  <c:v>1</c:v>
                </c:pt>
              </c:numCache>
            </c:numRef>
          </c:val>
          <c:extLst>
            <c:ext xmlns:c16="http://schemas.microsoft.com/office/drawing/2014/chart" uri="{C3380CC4-5D6E-409C-BE32-E72D297353CC}">
              <c16:uniqueId val="{00000003-DC44-41AD-8492-CF357073CBC2}"/>
            </c:ext>
          </c:extLst>
        </c:ser>
        <c:dLbls>
          <c:showLegendKey val="0"/>
          <c:showVal val="0"/>
          <c:showCatName val="0"/>
          <c:showSerName val="0"/>
          <c:showPercent val="0"/>
          <c:showBubbleSize val="0"/>
        </c:dLbls>
        <c:gapWidth val="20"/>
        <c:axId val="1941342768"/>
        <c:axId val="252615152"/>
      </c:barChart>
      <c:catAx>
        <c:axId val="1941342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CH"/>
          </a:p>
        </c:txPr>
        <c:crossAx val="252615152"/>
        <c:crosses val="autoZero"/>
        <c:auto val="1"/>
        <c:lblAlgn val="ctr"/>
        <c:lblOffset val="100"/>
        <c:noMultiLvlLbl val="0"/>
      </c:catAx>
      <c:valAx>
        <c:axId val="252615152"/>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1941342768"/>
        <c:crosses val="autoZero"/>
        <c:crossBetween val="between"/>
      </c:valAx>
    </c:plotArea>
    <c:legend>
      <c:legendPos val="r"/>
      <c:legendEntry>
        <c:idx val="0"/>
        <c:txPr>
          <a:bodyPr rot="0" spcFirstLastPara="1" vertOverflow="ellipsis" vert="horz" wrap="square" anchor="ctr" anchorCtr="1"/>
          <a:lstStyle/>
          <a:p>
            <a:pPr>
              <a:defRPr sz="1400" b="0" i="0" u="none" strike="noStrike" kern="1200" baseline="0">
                <a:solidFill>
                  <a:schemeClr val="tx2">
                    <a:lumMod val="95000"/>
                    <a:lumOff val="5000"/>
                  </a:schemeClr>
                </a:solidFill>
                <a:latin typeface="+mn-lt"/>
                <a:ea typeface="+mn-ea"/>
                <a:cs typeface="+mn-cs"/>
              </a:defRPr>
            </a:pPr>
            <a:endParaRPr lang="en-CH"/>
          </a:p>
        </c:txPr>
      </c:legendEntry>
      <c:legendEntry>
        <c:idx val="1"/>
        <c:txPr>
          <a:bodyPr rot="0" spcFirstLastPara="1" vertOverflow="ellipsis" vert="horz" wrap="square" anchor="ctr" anchorCtr="1"/>
          <a:lstStyle/>
          <a:p>
            <a:pPr>
              <a:defRPr sz="1400" b="0" i="0" u="none" strike="noStrike" kern="1200" baseline="0">
                <a:solidFill>
                  <a:schemeClr val="tx2">
                    <a:lumMod val="95000"/>
                    <a:lumOff val="5000"/>
                  </a:schemeClr>
                </a:solidFill>
                <a:latin typeface="+mn-lt"/>
                <a:ea typeface="+mn-ea"/>
                <a:cs typeface="+mn-cs"/>
              </a:defRPr>
            </a:pPr>
            <a:endParaRPr lang="en-CH"/>
          </a:p>
        </c:txPr>
      </c:legendEntry>
      <c:layout>
        <c:manualLayout>
          <c:xMode val="edge"/>
          <c:yMode val="edge"/>
          <c:x val="0.62827927011515894"/>
          <c:y val="0"/>
          <c:w val="0.36773348905549486"/>
          <c:h val="0.2531621081559211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lumMod val="95000"/>
                  <a:lumOff val="5000"/>
                </a:schemeClr>
              </a:solidFill>
              <a:latin typeface="+mn-lt"/>
              <a:ea typeface="+mn-ea"/>
              <a:cs typeface="+mn-cs"/>
            </a:defRPr>
          </a:pPr>
          <a:endParaRPr lang="en-CH"/>
        </a:p>
      </c:txPr>
    </c:legend>
    <c:plotVisOnly val="1"/>
    <c:dispBlanksAs val="gap"/>
    <c:showDLblsOverMax val="0"/>
    <c:extLst/>
  </c:chart>
  <c:spPr>
    <a:ln>
      <a:noFill/>
    </a:ln>
  </c:spPr>
  <c:txPr>
    <a:bodyPr/>
    <a:lstStyle/>
    <a:p>
      <a:pPr>
        <a:defRPr/>
      </a:pPr>
      <a:endParaRPr lang="en-CH"/>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86196944300876"/>
          <c:y val="3.1999721462696501E-2"/>
          <c:w val="0.4382366331277201"/>
          <c:h val="0.83481386446915395"/>
        </c:manualLayout>
      </c:layout>
      <c:barChart>
        <c:barDir val="bar"/>
        <c:grouping val="clustered"/>
        <c:varyColors val="0"/>
        <c:ser>
          <c:idx val="0"/>
          <c:order val="0"/>
          <c:spPr>
            <a:solidFill>
              <a:schemeClr val="accent6">
                <a:lumMod val="60000"/>
                <a:lumOff val="40000"/>
              </a:schemeClr>
            </a:solidFill>
            <a:ln>
              <a:noFill/>
            </a:ln>
            <a:effectLst/>
          </c:spPr>
          <c:invertIfNegative val="0"/>
          <c:dPt>
            <c:idx val="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EFF1-450D-8273-8ED09A3B4212}"/>
              </c:ext>
            </c:extLst>
          </c:dPt>
          <c:dPt>
            <c:idx val="5"/>
            <c:invertIfNegative val="0"/>
            <c:bubble3D val="0"/>
            <c:spPr>
              <a:solidFill>
                <a:schemeClr val="bg1">
                  <a:lumMod val="65000"/>
                </a:schemeClr>
              </a:solidFill>
              <a:ln>
                <a:solidFill>
                  <a:schemeClr val="bg2">
                    <a:lumMod val="50000"/>
                  </a:schemeClr>
                </a:solidFill>
              </a:ln>
              <a:effectLst/>
            </c:spPr>
            <c:extLst>
              <c:ext xmlns:c16="http://schemas.microsoft.com/office/drawing/2014/chart" uri="{C3380CC4-5D6E-409C-BE32-E72D297353CC}">
                <c16:uniqueId val="{00000003-EFF1-450D-8273-8ED09A3B4212}"/>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'Affiliation health'!$I$162:$N$162</c:f>
              <c:strCache>
                <c:ptCount val="6"/>
                <c:pt idx="0">
                  <c:v>Contributory voluntary</c:v>
                </c:pt>
                <c:pt idx="1">
                  <c:v>Health (as dependent)</c:v>
                </c:pt>
                <c:pt idx="2">
                  <c:v>Non-contirbutory social protection | Child benefit</c:v>
                </c:pt>
                <c:pt idx="3">
                  <c:v>Non-contirbutory social protection | Other benefits</c:v>
                </c:pt>
                <c:pt idx="4">
                  <c:v>Mix of those benefits</c:v>
                </c:pt>
                <c:pt idx="5">
                  <c:v>None</c:v>
                </c:pt>
              </c:strCache>
            </c:strRef>
          </c:cat>
          <c:val>
            <c:numRef>
              <c:f>'Affiliation health'!$I$163:$N$163</c:f>
              <c:numCache>
                <c:formatCode>General</c:formatCode>
                <c:ptCount val="6"/>
                <c:pt idx="0">
                  <c:v>1.6</c:v>
                </c:pt>
                <c:pt idx="1">
                  <c:v>9.1999999999999993</c:v>
                </c:pt>
                <c:pt idx="2">
                  <c:v>8.4</c:v>
                </c:pt>
                <c:pt idx="3">
                  <c:v>7.2</c:v>
                </c:pt>
                <c:pt idx="4">
                  <c:v>3.1</c:v>
                </c:pt>
                <c:pt idx="5">
                  <c:v>70.5</c:v>
                </c:pt>
              </c:numCache>
            </c:numRef>
          </c:val>
          <c:extLst>
            <c:ext xmlns:c16="http://schemas.microsoft.com/office/drawing/2014/chart" uri="{C3380CC4-5D6E-409C-BE32-E72D297353CC}">
              <c16:uniqueId val="{00000004-EFF1-450D-8273-8ED09A3B4212}"/>
            </c:ext>
          </c:extLst>
        </c:ser>
        <c:dLbls>
          <c:showLegendKey val="0"/>
          <c:showVal val="0"/>
          <c:showCatName val="0"/>
          <c:showSerName val="0"/>
          <c:showPercent val="0"/>
          <c:showBubbleSize val="0"/>
        </c:dLbls>
        <c:gapWidth val="40"/>
        <c:axId val="2002779568"/>
        <c:axId val="1921875808"/>
      </c:barChart>
      <c:catAx>
        <c:axId val="2002779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CH"/>
          </a:p>
        </c:txPr>
        <c:crossAx val="1921875808"/>
        <c:crosses val="autoZero"/>
        <c:auto val="1"/>
        <c:lblAlgn val="ctr"/>
        <c:lblOffset val="100"/>
        <c:noMultiLvlLbl val="0"/>
      </c:catAx>
      <c:valAx>
        <c:axId val="1921875808"/>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solidFill>
                      <a:sysClr val="windowText" lastClr="000000"/>
                    </a:solidFill>
                  </a:rPr>
                  <a:t>% informal receiving some forms of protection</a:t>
                </a:r>
              </a:p>
            </c:rich>
          </c:tx>
          <c:layout>
            <c:manualLayout>
              <c:xMode val="edge"/>
              <c:yMode val="edge"/>
              <c:x val="0.17796599749355654"/>
              <c:y val="0.91614387401574804"/>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CH"/>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200277956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43483804581242"/>
          <c:y val="5.0925925925925923E-2"/>
          <c:w val="0.71600956663087567"/>
          <c:h val="0.86736669838331404"/>
        </c:manualLayout>
      </c:layout>
      <c:barChart>
        <c:barDir val="bar"/>
        <c:grouping val="stacked"/>
        <c:varyColors val="0"/>
        <c:ser>
          <c:idx val="0"/>
          <c:order val="0"/>
          <c:tx>
            <c:strRef>
              <c:f>'Size of units'!$J$6</c:f>
              <c:strCache>
                <c:ptCount val="1"/>
                <c:pt idx="0">
                  <c:v>Own-account</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'Size of units'!$K$5:$M$5</c:f>
              <c:strCache>
                <c:ptCount val="3"/>
                <c:pt idx="0">
                  <c:v>Formal</c:v>
                </c:pt>
                <c:pt idx="2">
                  <c:v>Informal</c:v>
                </c:pt>
              </c:strCache>
            </c:strRef>
          </c:cat>
          <c:val>
            <c:numRef>
              <c:f>'Size of units'!$K$6:$M$6</c:f>
              <c:numCache>
                <c:formatCode>General</c:formatCode>
                <c:ptCount val="3"/>
                <c:pt idx="0">
                  <c:v>55.7</c:v>
                </c:pt>
                <c:pt idx="2">
                  <c:v>93.7</c:v>
                </c:pt>
              </c:numCache>
            </c:numRef>
          </c:val>
          <c:extLst>
            <c:ext xmlns:c16="http://schemas.microsoft.com/office/drawing/2014/chart" uri="{C3380CC4-5D6E-409C-BE32-E72D297353CC}">
              <c16:uniqueId val="{00000000-9AA5-4B37-B463-888788750F06}"/>
            </c:ext>
          </c:extLst>
        </c:ser>
        <c:ser>
          <c:idx val="1"/>
          <c:order val="1"/>
          <c:tx>
            <c:strRef>
              <c:f>'Size of units'!$J$7</c:f>
              <c:strCache>
                <c:ptCount val="1"/>
                <c:pt idx="0">
                  <c:v>2-4 persons</c:v>
                </c:pt>
              </c:strCache>
            </c:strRef>
          </c:tx>
          <c:spPr>
            <a:solidFill>
              <a:schemeClr val="accent1">
                <a:lumMod val="9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'Size of units'!$K$5:$M$5</c:f>
              <c:strCache>
                <c:ptCount val="3"/>
                <c:pt idx="0">
                  <c:v>Formal</c:v>
                </c:pt>
                <c:pt idx="2">
                  <c:v>Informal</c:v>
                </c:pt>
              </c:strCache>
            </c:strRef>
          </c:cat>
          <c:val>
            <c:numRef>
              <c:f>'Size of units'!$K$7:$M$7</c:f>
              <c:numCache>
                <c:formatCode>General</c:formatCode>
                <c:ptCount val="3"/>
                <c:pt idx="0">
                  <c:v>25.6</c:v>
                </c:pt>
                <c:pt idx="2">
                  <c:v>4.7</c:v>
                </c:pt>
              </c:numCache>
            </c:numRef>
          </c:val>
          <c:extLst>
            <c:ext xmlns:c16="http://schemas.microsoft.com/office/drawing/2014/chart" uri="{C3380CC4-5D6E-409C-BE32-E72D297353CC}">
              <c16:uniqueId val="{00000001-9AA5-4B37-B463-888788750F06}"/>
            </c:ext>
          </c:extLst>
        </c:ser>
        <c:ser>
          <c:idx val="2"/>
          <c:order val="2"/>
          <c:tx>
            <c:strRef>
              <c:f>'Size of units'!$J$8</c:f>
              <c:strCache>
                <c:ptCount val="1"/>
                <c:pt idx="0">
                  <c:v>5-9 persons</c:v>
                </c:pt>
              </c:strCache>
            </c:strRef>
          </c:tx>
          <c:spPr>
            <a:solidFill>
              <a:schemeClr val="accent2">
                <a:lumMod val="75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2-9AA5-4B37-B463-888788750F06}"/>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'Size of units'!$K$5:$M$5</c:f>
              <c:strCache>
                <c:ptCount val="3"/>
                <c:pt idx="0">
                  <c:v>Formal</c:v>
                </c:pt>
                <c:pt idx="2">
                  <c:v>Informal</c:v>
                </c:pt>
              </c:strCache>
            </c:strRef>
          </c:cat>
          <c:val>
            <c:numRef>
              <c:f>'Size of units'!$K$8:$M$8</c:f>
              <c:numCache>
                <c:formatCode>General</c:formatCode>
                <c:ptCount val="3"/>
                <c:pt idx="0">
                  <c:v>12.4</c:v>
                </c:pt>
                <c:pt idx="2">
                  <c:v>1.2</c:v>
                </c:pt>
              </c:numCache>
            </c:numRef>
          </c:val>
          <c:extLst>
            <c:ext xmlns:c16="http://schemas.microsoft.com/office/drawing/2014/chart" uri="{C3380CC4-5D6E-409C-BE32-E72D297353CC}">
              <c16:uniqueId val="{00000003-9AA5-4B37-B463-888788750F06}"/>
            </c:ext>
          </c:extLst>
        </c:ser>
        <c:ser>
          <c:idx val="3"/>
          <c:order val="3"/>
          <c:tx>
            <c:strRef>
              <c:f>'Size of units'!$J$9</c:f>
              <c:strCache>
                <c:ptCount val="1"/>
                <c:pt idx="0">
                  <c:v>10-19 persons</c:v>
                </c:pt>
              </c:strCache>
            </c:strRef>
          </c:tx>
          <c:spPr>
            <a:solidFill>
              <a:srgbClr val="92D050"/>
            </a:solidFill>
            <a:ln>
              <a:noFill/>
            </a:ln>
            <a:effectLst/>
          </c:spPr>
          <c:invertIfNegative val="0"/>
          <c:cat>
            <c:strRef>
              <c:f>'Size of units'!$K$5:$M$5</c:f>
              <c:strCache>
                <c:ptCount val="3"/>
                <c:pt idx="0">
                  <c:v>Formal</c:v>
                </c:pt>
                <c:pt idx="2">
                  <c:v>Informal</c:v>
                </c:pt>
              </c:strCache>
            </c:strRef>
          </c:cat>
          <c:val>
            <c:numRef>
              <c:f>'Size of units'!$K$9:$M$9</c:f>
              <c:numCache>
                <c:formatCode>General</c:formatCode>
                <c:ptCount val="3"/>
                <c:pt idx="0">
                  <c:v>4.5999999999999996</c:v>
                </c:pt>
                <c:pt idx="2">
                  <c:v>0.39999999999999147</c:v>
                </c:pt>
              </c:numCache>
            </c:numRef>
          </c:val>
          <c:extLst>
            <c:ext xmlns:c16="http://schemas.microsoft.com/office/drawing/2014/chart" uri="{C3380CC4-5D6E-409C-BE32-E72D297353CC}">
              <c16:uniqueId val="{00000004-9AA5-4B37-B463-888788750F06}"/>
            </c:ext>
          </c:extLst>
        </c:ser>
        <c:ser>
          <c:idx val="4"/>
          <c:order val="4"/>
          <c:tx>
            <c:strRef>
              <c:f>'Size of units'!$J$10</c:f>
              <c:strCache>
                <c:ptCount val="1"/>
                <c:pt idx="0">
                  <c:v>20-49 persons</c:v>
                </c:pt>
              </c:strCache>
            </c:strRef>
          </c:tx>
          <c:spPr>
            <a:solidFill>
              <a:srgbClr val="269610"/>
            </a:solidFill>
            <a:ln>
              <a:noFill/>
            </a:ln>
            <a:effectLst/>
          </c:spPr>
          <c:invertIfNegative val="0"/>
          <c:cat>
            <c:strRef>
              <c:f>'Size of units'!$K$5:$M$5</c:f>
              <c:strCache>
                <c:ptCount val="3"/>
                <c:pt idx="0">
                  <c:v>Formal</c:v>
                </c:pt>
                <c:pt idx="2">
                  <c:v>Informal</c:v>
                </c:pt>
              </c:strCache>
            </c:strRef>
          </c:cat>
          <c:val>
            <c:numRef>
              <c:f>'Size of units'!$K$10:$M$10</c:f>
              <c:numCache>
                <c:formatCode>General</c:formatCode>
                <c:ptCount val="3"/>
                <c:pt idx="0">
                  <c:v>1.4000000000000001</c:v>
                </c:pt>
                <c:pt idx="2">
                  <c:v>0</c:v>
                </c:pt>
              </c:numCache>
            </c:numRef>
          </c:val>
          <c:extLst>
            <c:ext xmlns:c16="http://schemas.microsoft.com/office/drawing/2014/chart" uri="{C3380CC4-5D6E-409C-BE32-E72D297353CC}">
              <c16:uniqueId val="{00000005-9AA5-4B37-B463-888788750F06}"/>
            </c:ext>
          </c:extLst>
        </c:ser>
        <c:ser>
          <c:idx val="5"/>
          <c:order val="5"/>
          <c:tx>
            <c:strRef>
              <c:f>'Size of units'!$J$11</c:f>
              <c:strCache>
                <c:ptCount val="1"/>
                <c:pt idx="0">
                  <c:v>100+</c:v>
                </c:pt>
              </c:strCache>
            </c:strRef>
          </c:tx>
          <c:spPr>
            <a:solidFill>
              <a:schemeClr val="accent6"/>
            </a:solidFill>
            <a:ln>
              <a:noFill/>
            </a:ln>
            <a:effectLst/>
          </c:spPr>
          <c:invertIfNegative val="0"/>
          <c:cat>
            <c:strRef>
              <c:f>'Size of units'!$K$5:$M$5</c:f>
              <c:strCache>
                <c:ptCount val="3"/>
                <c:pt idx="0">
                  <c:v>Formal</c:v>
                </c:pt>
                <c:pt idx="2">
                  <c:v>Informal</c:v>
                </c:pt>
              </c:strCache>
            </c:strRef>
          </c:cat>
          <c:val>
            <c:numRef>
              <c:f>'Size of units'!$K$11:$M$11</c:f>
              <c:numCache>
                <c:formatCode>General</c:formatCode>
                <c:ptCount val="3"/>
                <c:pt idx="0">
                  <c:v>0.4</c:v>
                </c:pt>
                <c:pt idx="2">
                  <c:v>0</c:v>
                </c:pt>
              </c:numCache>
            </c:numRef>
          </c:val>
          <c:extLst>
            <c:ext xmlns:c16="http://schemas.microsoft.com/office/drawing/2014/chart" uri="{C3380CC4-5D6E-409C-BE32-E72D297353CC}">
              <c16:uniqueId val="{00000006-9AA5-4B37-B463-888788750F06}"/>
            </c:ext>
          </c:extLst>
        </c:ser>
        <c:dLbls>
          <c:showLegendKey val="0"/>
          <c:showVal val="0"/>
          <c:showCatName val="0"/>
          <c:showSerName val="0"/>
          <c:showPercent val="0"/>
          <c:showBubbleSize val="0"/>
        </c:dLbls>
        <c:gapWidth val="50"/>
        <c:overlap val="100"/>
        <c:axId val="430482303"/>
        <c:axId val="237475359"/>
      </c:barChart>
      <c:catAx>
        <c:axId val="4304823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CH"/>
          </a:p>
        </c:txPr>
        <c:crossAx val="237475359"/>
        <c:crosses val="autoZero"/>
        <c:auto val="1"/>
        <c:lblAlgn val="ctr"/>
        <c:lblOffset val="100"/>
        <c:noMultiLvlLbl val="0"/>
      </c:catAx>
      <c:valAx>
        <c:axId val="237475359"/>
        <c:scaling>
          <c:orientation val="minMax"/>
          <c:max val="100"/>
        </c:scaling>
        <c:delete val="1"/>
        <c:axPos val="b"/>
        <c:title>
          <c:tx>
            <c:rich>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400"/>
                  <a:t>% enterprises</a:t>
                </a:r>
              </a:p>
            </c:rich>
          </c:tx>
          <c:layout>
            <c:manualLayout>
              <c:xMode val="edge"/>
              <c:yMode val="edge"/>
              <c:x val="0.72063261231958464"/>
              <c:y val="0.8555014723679699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CH"/>
            </a:p>
          </c:txPr>
        </c:title>
        <c:numFmt formatCode="General" sourceLinked="1"/>
        <c:majorTickMark val="none"/>
        <c:minorTickMark val="none"/>
        <c:tickLblPos val="nextTo"/>
        <c:crossAx val="430482303"/>
        <c:crosses val="autoZero"/>
        <c:crossBetween val="between"/>
      </c:valAx>
      <c:spPr>
        <a:noFill/>
        <a:ln>
          <a:noFill/>
        </a:ln>
        <a:effectLst/>
      </c:spPr>
    </c:plotArea>
    <c:legend>
      <c:legendPos val="b"/>
      <c:layout>
        <c:manualLayout>
          <c:xMode val="edge"/>
          <c:yMode val="edge"/>
          <c:x val="0.11616795161418642"/>
          <c:y val="0.30918876583405075"/>
          <c:w val="0.87420141374373661"/>
          <c:h val="0.3548273761890307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Calibri" panose="020F0502020204030204" pitchFamily="34" charset="0"/>
          <a:cs typeface="Calibri" panose="020F0502020204030204" pitchFamily="34" charset="0"/>
        </a:defRPr>
      </a:pPr>
      <a:endParaRPr lang="en-CH"/>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419568571338042E-2"/>
          <c:y val="0.1994750656167979"/>
          <c:w val="0.87327173326567853"/>
          <c:h val="0.45590840515014364"/>
        </c:manualLayout>
      </c:layout>
      <c:barChart>
        <c:barDir val="col"/>
        <c:grouping val="clustered"/>
        <c:varyColors val="0"/>
        <c:ser>
          <c:idx val="0"/>
          <c:order val="0"/>
          <c:tx>
            <c:strRef>
              <c:f>'Size and registration'!$M$7</c:f>
              <c:strCache>
                <c:ptCount val="1"/>
                <c:pt idx="0">
                  <c:v>ABRA (Registration)</c:v>
                </c:pt>
              </c:strCache>
            </c:strRef>
          </c:tx>
          <c:spPr>
            <a:solidFill>
              <a:schemeClr val="accent1">
                <a:lumMod val="25000"/>
              </a:schemeClr>
            </a:solidFill>
            <a:ln>
              <a:noFill/>
            </a:ln>
            <a:effectLst/>
          </c:spPr>
          <c:invertIfNegative val="0"/>
          <c:dLbls>
            <c:spPr>
              <a:noFill/>
              <a:ln>
                <a:noFill/>
              </a:ln>
              <a:effectLst/>
            </c:spPr>
            <c:txPr>
              <a:bodyPr rot="-5400000" spcFirstLastPara="1" vertOverflow="ellipsis"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'Size and registration'!$N$6:$S$6</c:f>
              <c:strCache>
                <c:ptCount val="6"/>
                <c:pt idx="0">
                  <c:v>TOTAL</c:v>
                </c:pt>
                <c:pt idx="2">
                  <c:v>Own-account</c:v>
                </c:pt>
                <c:pt idx="3">
                  <c:v>2-9 persons</c:v>
                </c:pt>
                <c:pt idx="4">
                  <c:v>10-49 persons</c:v>
                </c:pt>
                <c:pt idx="5">
                  <c:v>50+</c:v>
                </c:pt>
              </c:strCache>
            </c:strRef>
          </c:cat>
          <c:val>
            <c:numRef>
              <c:f>'Size and registration'!$N$7:$S$7</c:f>
              <c:numCache>
                <c:formatCode>General</c:formatCode>
                <c:ptCount val="6"/>
                <c:pt idx="0">
                  <c:v>8.4</c:v>
                </c:pt>
                <c:pt idx="2">
                  <c:v>5.0999999999999996</c:v>
                </c:pt>
                <c:pt idx="3">
                  <c:v>43.9</c:v>
                </c:pt>
                <c:pt idx="4">
                  <c:v>88.2</c:v>
                </c:pt>
                <c:pt idx="5">
                  <c:v>100</c:v>
                </c:pt>
              </c:numCache>
            </c:numRef>
          </c:val>
          <c:extLst>
            <c:ext xmlns:c16="http://schemas.microsoft.com/office/drawing/2014/chart" uri="{C3380CC4-5D6E-409C-BE32-E72D297353CC}">
              <c16:uniqueId val="{00000000-B22E-462E-8E21-4FFC16BB2A09}"/>
            </c:ext>
          </c:extLst>
        </c:ser>
        <c:ser>
          <c:idx val="1"/>
          <c:order val="1"/>
          <c:tx>
            <c:strRef>
              <c:f>'Size and registration'!$M$8</c:f>
              <c:strCache>
                <c:ptCount val="1"/>
                <c:pt idx="0">
                  <c:v>Bookkepping</c:v>
                </c:pt>
              </c:strCache>
            </c:strRef>
          </c:tx>
          <c:spPr>
            <a:solidFill>
              <a:schemeClr val="accent1">
                <a:lumMod val="50000"/>
              </a:schemeClr>
            </a:solidFill>
            <a:ln>
              <a:noFill/>
            </a:ln>
            <a:effectLst/>
          </c:spPr>
          <c:invertIfNegative val="0"/>
          <c:dLbls>
            <c:spPr>
              <a:noFill/>
              <a:ln>
                <a:noFill/>
              </a:ln>
              <a:effectLst/>
            </c:spPr>
            <c:txPr>
              <a:bodyPr rot="-5400000" spcFirstLastPara="1" vertOverflow="ellipsis"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'Size and registration'!$N$6:$S$6</c:f>
              <c:strCache>
                <c:ptCount val="6"/>
                <c:pt idx="0">
                  <c:v>TOTAL</c:v>
                </c:pt>
                <c:pt idx="2">
                  <c:v>Own-account</c:v>
                </c:pt>
                <c:pt idx="3">
                  <c:v>2-9 persons</c:v>
                </c:pt>
                <c:pt idx="4">
                  <c:v>10-49 persons</c:v>
                </c:pt>
                <c:pt idx="5">
                  <c:v>50+</c:v>
                </c:pt>
              </c:strCache>
            </c:strRef>
          </c:cat>
          <c:val>
            <c:numRef>
              <c:f>'Size and registration'!$N$8:$S$8</c:f>
              <c:numCache>
                <c:formatCode>General</c:formatCode>
                <c:ptCount val="6"/>
                <c:pt idx="0">
                  <c:v>5.7</c:v>
                </c:pt>
                <c:pt idx="2">
                  <c:v>2.6</c:v>
                </c:pt>
                <c:pt idx="3">
                  <c:v>37.299999999999997</c:v>
                </c:pt>
                <c:pt idx="4">
                  <c:v>89.9</c:v>
                </c:pt>
                <c:pt idx="5">
                  <c:v>100</c:v>
                </c:pt>
              </c:numCache>
            </c:numRef>
          </c:val>
          <c:extLst>
            <c:ext xmlns:c16="http://schemas.microsoft.com/office/drawing/2014/chart" uri="{C3380CC4-5D6E-409C-BE32-E72D297353CC}">
              <c16:uniqueId val="{00000001-B22E-462E-8E21-4FFC16BB2A09}"/>
            </c:ext>
          </c:extLst>
        </c:ser>
        <c:dLbls>
          <c:showLegendKey val="0"/>
          <c:showVal val="0"/>
          <c:showCatName val="0"/>
          <c:showSerName val="0"/>
          <c:showPercent val="0"/>
          <c:showBubbleSize val="0"/>
        </c:dLbls>
        <c:gapWidth val="50"/>
        <c:overlap val="-27"/>
        <c:axId val="834611279"/>
        <c:axId val="838949183"/>
      </c:barChart>
      <c:catAx>
        <c:axId val="834611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CH"/>
          </a:p>
        </c:txPr>
        <c:crossAx val="838949183"/>
        <c:crosses val="autoZero"/>
        <c:auto val="1"/>
        <c:lblAlgn val="ctr"/>
        <c:lblOffset val="100"/>
        <c:noMultiLvlLbl val="0"/>
      </c:catAx>
      <c:valAx>
        <c:axId val="838949183"/>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CH"/>
          </a:p>
        </c:txPr>
        <c:crossAx val="834611279"/>
        <c:crosses val="autoZero"/>
        <c:crossBetween val="between"/>
        <c:majorUnit val="20"/>
      </c:valAx>
      <c:spPr>
        <a:noFill/>
        <a:ln>
          <a:noFill/>
        </a:ln>
        <a:effectLst/>
      </c:spPr>
    </c:plotArea>
    <c:legend>
      <c:legendPos val="b"/>
      <c:layout>
        <c:manualLayout>
          <c:xMode val="edge"/>
          <c:yMode val="edge"/>
          <c:x val="6.5754329469626241E-2"/>
          <c:y val="5.9523839047678093E-2"/>
          <c:w val="0.56719881889763779"/>
          <c:h val="0.2430218860437720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Calibri" panose="020F0502020204030204" pitchFamily="34" charset="0"/>
          <a:cs typeface="Calibri" panose="020F0502020204030204" pitchFamily="34" charset="0"/>
        </a:defRPr>
      </a:pPr>
      <a:endParaRPr lang="en-CH"/>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423052750309189"/>
          <c:y val="1.7321895868227421E-2"/>
          <c:w val="0.38377769939389933"/>
          <c:h val="0.85088291803513894"/>
        </c:manualLayout>
      </c:layout>
      <c:barChart>
        <c:barDir val="bar"/>
        <c:grouping val="clustered"/>
        <c:varyColors val="0"/>
        <c:ser>
          <c:idx val="0"/>
          <c:order val="0"/>
          <c:spPr>
            <a:solidFill>
              <a:schemeClr val="accent6">
                <a:lumMod val="60000"/>
                <a:lumOff val="40000"/>
              </a:schemeClr>
            </a:solidFill>
            <a:ln>
              <a:noFill/>
            </a:ln>
            <a:effectLst/>
          </c:spPr>
          <c:invertIfNegative val="0"/>
          <c:dPt>
            <c:idx val="3"/>
            <c:invertIfNegative val="0"/>
            <c:bubble3D val="0"/>
            <c:extLst>
              <c:ext xmlns:c16="http://schemas.microsoft.com/office/drawing/2014/chart" uri="{C3380CC4-5D6E-409C-BE32-E72D297353CC}">
                <c16:uniqueId val="{00000001-A3A0-4BBE-9D4B-A42464B83BBE}"/>
              </c:ext>
            </c:extLst>
          </c:dPt>
          <c:dPt>
            <c:idx val="5"/>
            <c:invertIfNegative val="0"/>
            <c:bubble3D val="0"/>
            <c:extLst>
              <c:ext xmlns:c16="http://schemas.microsoft.com/office/drawing/2014/chart" uri="{C3380CC4-5D6E-409C-BE32-E72D297353CC}">
                <c16:uniqueId val="{00000003-A3A0-4BBE-9D4B-A42464B83BBE}"/>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'Awareness of services'!$B$8:$B$15</c:f>
              <c:strCache>
                <c:ptCount val="8"/>
                <c:pt idx="0">
                  <c:v>Abelina Business Registration Agency (ABRA)</c:v>
                </c:pt>
                <c:pt idx="1">
                  <c:v>National VAT-Register</c:v>
                </c:pt>
                <c:pt idx="2">
                  <c:v>National insurance scheme (NIS)</c:v>
                </c:pt>
                <c:pt idx="3">
                  <c:v>Awareness of formalization procedures</c:v>
                </c:pt>
                <c:pt idx="5">
                  <c:v>Chamber of commerce</c:v>
                </c:pt>
                <c:pt idx="6">
                  <c:v>Fund for MicroEnteprises</c:v>
                </c:pt>
                <c:pt idx="7">
                  <c:v>Awareness of supprt services</c:v>
                </c:pt>
              </c:strCache>
            </c:strRef>
          </c:cat>
          <c:val>
            <c:numRef>
              <c:f>'Awareness of services'!$C$8:$C$15</c:f>
              <c:numCache>
                <c:formatCode>General</c:formatCode>
                <c:ptCount val="8"/>
                <c:pt idx="0">
                  <c:v>17.3</c:v>
                </c:pt>
                <c:pt idx="1">
                  <c:v>12.7</c:v>
                </c:pt>
                <c:pt idx="2">
                  <c:v>10.8</c:v>
                </c:pt>
                <c:pt idx="5">
                  <c:v>25.4</c:v>
                </c:pt>
                <c:pt idx="6">
                  <c:v>5.3</c:v>
                </c:pt>
              </c:numCache>
            </c:numRef>
          </c:val>
          <c:extLst>
            <c:ext xmlns:c16="http://schemas.microsoft.com/office/drawing/2014/chart" uri="{C3380CC4-5D6E-409C-BE32-E72D297353CC}">
              <c16:uniqueId val="{00000004-A3A0-4BBE-9D4B-A42464B83BBE}"/>
            </c:ext>
          </c:extLst>
        </c:ser>
        <c:dLbls>
          <c:showLegendKey val="0"/>
          <c:showVal val="0"/>
          <c:showCatName val="0"/>
          <c:showSerName val="0"/>
          <c:showPercent val="0"/>
          <c:showBubbleSize val="0"/>
        </c:dLbls>
        <c:gapWidth val="40"/>
        <c:axId val="2002779568"/>
        <c:axId val="1921875808"/>
      </c:barChart>
      <c:catAx>
        <c:axId val="2002779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CH"/>
          </a:p>
        </c:txPr>
        <c:crossAx val="1921875808"/>
        <c:crosses val="autoZero"/>
        <c:auto val="1"/>
        <c:lblAlgn val="ctr"/>
        <c:lblOffset val="100"/>
        <c:noMultiLvlLbl val="0"/>
      </c:catAx>
      <c:valAx>
        <c:axId val="1921875808"/>
        <c:scaling>
          <c:orientation val="minMax"/>
        </c:scaling>
        <c:delete val="1"/>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solidFill>
                      <a:sysClr val="windowText" lastClr="000000"/>
                    </a:solidFill>
                  </a:rPr>
                  <a:t>% informal entrepreneurs</a:t>
                </a:r>
              </a:p>
            </c:rich>
          </c:tx>
          <c:layout>
            <c:manualLayout>
              <c:xMode val="edge"/>
              <c:yMode val="edge"/>
              <c:x val="0.53239642513040297"/>
              <c:y val="0.92729219884303771"/>
            </c:manualLayout>
          </c:layout>
          <c:overlay val="0"/>
          <c:spPr>
            <a:noFill/>
            <a:ln>
              <a:noFill/>
            </a:ln>
            <a:effectLst/>
          </c:spPr>
        </c:title>
        <c:numFmt formatCode="General" sourceLinked="1"/>
        <c:majorTickMark val="none"/>
        <c:minorTickMark val="none"/>
        <c:tickLblPos val="nextTo"/>
        <c:crossAx val="2002779568"/>
        <c:crosses val="autoZero"/>
        <c:crossBetween val="between"/>
      </c:valAx>
      <c:spPr>
        <a:noFill/>
        <a:ln w="25400">
          <a:noFill/>
        </a:ln>
        <a:effectLst/>
      </c:spPr>
    </c:plotArea>
    <c:plotVisOnly val="1"/>
    <c:dispBlanksAs val="gap"/>
    <c:showDLblsOverMax val="0"/>
    <c:extLst/>
  </c:chart>
  <c:txPr>
    <a:bodyPr/>
    <a:lstStyle/>
    <a:p>
      <a:pPr>
        <a:defRPr/>
      </a:pPr>
      <a:endParaRPr lang="en-CH"/>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12073490813649"/>
          <c:y val="5.0925925925925923E-2"/>
          <c:w val="0.73832370953630799"/>
          <c:h val="0.83299358413531654"/>
        </c:manualLayout>
      </c:layout>
      <c:barChart>
        <c:barDir val="bar"/>
        <c:grouping val="stacked"/>
        <c:varyColors val="0"/>
        <c:ser>
          <c:idx val="0"/>
          <c:order val="0"/>
          <c:tx>
            <c:strRef>
              <c:f>'HH informal'!$M$42</c:f>
              <c:strCache>
                <c:ptCount val="1"/>
                <c:pt idx="0">
                  <c:v>HH fully formal</c:v>
                </c:pt>
              </c:strCache>
            </c:strRef>
          </c:tx>
          <c:spPr>
            <a:solidFill>
              <a:srgbClr val="26961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7120-4B94-BE18-8EEC3CBB1E3F}"/>
                </c:ext>
              </c:extLst>
            </c:dLbl>
            <c:dLbl>
              <c:idx val="3"/>
              <c:delete val="1"/>
              <c:extLst>
                <c:ext xmlns:c15="http://schemas.microsoft.com/office/drawing/2012/chart" uri="{CE6537A1-D6FC-4f65-9D91-7224C49458BB}"/>
                <c:ext xmlns:c16="http://schemas.microsoft.com/office/drawing/2014/chart" uri="{C3380CC4-5D6E-409C-BE32-E72D297353CC}">
                  <c16:uniqueId val="{00000006-7120-4B94-BE18-8EEC3CBB1E3F}"/>
                </c:ext>
              </c:extLst>
            </c:dLbl>
            <c:dLbl>
              <c:idx val="6"/>
              <c:delete val="1"/>
              <c:extLst>
                <c:ext xmlns:c15="http://schemas.microsoft.com/office/drawing/2012/chart" uri="{CE6537A1-D6FC-4f65-9D91-7224C49458BB}"/>
                <c:ext xmlns:c16="http://schemas.microsoft.com/office/drawing/2014/chart" uri="{C3380CC4-5D6E-409C-BE32-E72D297353CC}">
                  <c16:uniqueId val="{00000007-7120-4B94-BE18-8EEC3CBB1E3F}"/>
                </c:ext>
              </c:extLst>
            </c:dLbl>
            <c:dLbl>
              <c:idx val="11"/>
              <c:delete val="1"/>
              <c:extLst>
                <c:ext xmlns:c15="http://schemas.microsoft.com/office/drawing/2012/chart" uri="{CE6537A1-D6FC-4f65-9D91-7224C49458BB}"/>
                <c:ext xmlns:c16="http://schemas.microsoft.com/office/drawing/2014/chart" uri="{C3380CC4-5D6E-409C-BE32-E72D297353CC}">
                  <c16:uniqueId val="{00000008-7120-4B94-BE18-8EEC3CBB1E3F}"/>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'HH informal'!$K$43:$L$54</c:f>
              <c:multiLvlStrCache>
                <c:ptCount val="12"/>
                <c:lvl>
                  <c:pt idx="0">
                    <c:v>Informal</c:v>
                  </c:pt>
                  <c:pt idx="2">
                    <c:v>Formal</c:v>
                  </c:pt>
                  <c:pt idx="3">
                    <c:v>Informal</c:v>
                  </c:pt>
                  <c:pt idx="5">
                    <c:v>Formal</c:v>
                  </c:pt>
                  <c:pt idx="6">
                    <c:v>Informal</c:v>
                  </c:pt>
                  <c:pt idx="10">
                    <c:v>Formal</c:v>
                  </c:pt>
                  <c:pt idx="11">
                    <c:v>Informal</c:v>
                  </c:pt>
                </c:lvl>
                <c:lvl>
                  <c:pt idx="0">
                    <c:v>CFW</c:v>
                  </c:pt>
                  <c:pt idx="2">
                    <c:v>Independent workers</c:v>
                  </c:pt>
                  <c:pt idx="5">
                    <c:v>Employee</c:v>
                  </c:pt>
                  <c:pt idx="10">
                    <c:v>Total</c:v>
                  </c:pt>
                </c:lvl>
              </c:multiLvlStrCache>
            </c:multiLvlStrRef>
          </c:cat>
          <c:val>
            <c:numRef>
              <c:f>'HH informal'!$M$43:$M$54</c:f>
              <c:numCache>
                <c:formatCode>General</c:formatCode>
                <c:ptCount val="12"/>
                <c:pt idx="0" formatCode="0">
                  <c:v>0</c:v>
                </c:pt>
                <c:pt idx="2" formatCode="0">
                  <c:v>51.909653998016424</c:v>
                </c:pt>
                <c:pt idx="3" formatCode="0">
                  <c:v>0</c:v>
                </c:pt>
                <c:pt idx="5" formatCode="0">
                  <c:v>57.783611275825997</c:v>
                </c:pt>
                <c:pt idx="6" formatCode="0">
                  <c:v>0</c:v>
                </c:pt>
                <c:pt idx="10" formatCode="0">
                  <c:v>57.303499678037575</c:v>
                </c:pt>
                <c:pt idx="11" formatCode="0">
                  <c:v>0</c:v>
                </c:pt>
              </c:numCache>
            </c:numRef>
          </c:val>
          <c:extLst>
            <c:ext xmlns:c16="http://schemas.microsoft.com/office/drawing/2014/chart" uri="{C3380CC4-5D6E-409C-BE32-E72D297353CC}">
              <c16:uniqueId val="{00000000-7120-4B94-BE18-8EEC3CBB1E3F}"/>
            </c:ext>
          </c:extLst>
        </c:ser>
        <c:ser>
          <c:idx val="1"/>
          <c:order val="1"/>
          <c:tx>
            <c:strRef>
              <c:f>'HH informal'!$N$42</c:f>
              <c:strCache>
                <c:ptCount val="1"/>
                <c:pt idx="0">
                  <c:v>HH mainly formal</c:v>
                </c:pt>
              </c:strCache>
            </c:strRef>
          </c:tx>
          <c:spPr>
            <a:solidFill>
              <a:srgbClr val="98C306"/>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'HH informal'!$K$43:$L$54</c:f>
              <c:multiLvlStrCache>
                <c:ptCount val="12"/>
                <c:lvl>
                  <c:pt idx="0">
                    <c:v>Informal</c:v>
                  </c:pt>
                  <c:pt idx="2">
                    <c:v>Formal</c:v>
                  </c:pt>
                  <c:pt idx="3">
                    <c:v>Informal</c:v>
                  </c:pt>
                  <c:pt idx="5">
                    <c:v>Formal</c:v>
                  </c:pt>
                  <c:pt idx="6">
                    <c:v>Informal</c:v>
                  </c:pt>
                  <c:pt idx="10">
                    <c:v>Formal</c:v>
                  </c:pt>
                  <c:pt idx="11">
                    <c:v>Informal</c:v>
                  </c:pt>
                </c:lvl>
                <c:lvl>
                  <c:pt idx="0">
                    <c:v>CFW</c:v>
                  </c:pt>
                  <c:pt idx="2">
                    <c:v>Independent workers</c:v>
                  </c:pt>
                  <c:pt idx="5">
                    <c:v>Employee</c:v>
                  </c:pt>
                  <c:pt idx="10">
                    <c:v>Total</c:v>
                  </c:pt>
                </c:lvl>
              </c:multiLvlStrCache>
            </c:multiLvlStrRef>
          </c:cat>
          <c:val>
            <c:numRef>
              <c:f>'HH informal'!$N$43:$N$54</c:f>
              <c:numCache>
                <c:formatCode>General</c:formatCode>
                <c:ptCount val="12"/>
                <c:pt idx="0" formatCode="0">
                  <c:v>6.3335653320634453</c:v>
                </c:pt>
                <c:pt idx="2" formatCode="0">
                  <c:v>19.503234217207158</c:v>
                </c:pt>
                <c:pt idx="3" formatCode="0">
                  <c:v>5.4950631265224077</c:v>
                </c:pt>
                <c:pt idx="5" formatCode="0">
                  <c:v>18.791599762810563</c:v>
                </c:pt>
                <c:pt idx="6" formatCode="0">
                  <c:v>8.1930215486159383</c:v>
                </c:pt>
                <c:pt idx="10" formatCode="0">
                  <c:v>18.84976565316056</c:v>
                </c:pt>
                <c:pt idx="11" formatCode="0">
                  <c:v>6.3272180234125601</c:v>
                </c:pt>
              </c:numCache>
            </c:numRef>
          </c:val>
          <c:extLst>
            <c:ext xmlns:c16="http://schemas.microsoft.com/office/drawing/2014/chart" uri="{C3380CC4-5D6E-409C-BE32-E72D297353CC}">
              <c16:uniqueId val="{00000001-7120-4B94-BE18-8EEC3CBB1E3F}"/>
            </c:ext>
          </c:extLst>
        </c:ser>
        <c:ser>
          <c:idx val="2"/>
          <c:order val="2"/>
          <c:tx>
            <c:strRef>
              <c:f>'HH informal'!$O$42</c:f>
              <c:strCache>
                <c:ptCount val="1"/>
                <c:pt idx="0">
                  <c:v>HH mainly informal</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'HH informal'!$K$43:$L$54</c:f>
              <c:multiLvlStrCache>
                <c:ptCount val="12"/>
                <c:lvl>
                  <c:pt idx="0">
                    <c:v>Informal</c:v>
                  </c:pt>
                  <c:pt idx="2">
                    <c:v>Formal</c:v>
                  </c:pt>
                  <c:pt idx="3">
                    <c:v>Informal</c:v>
                  </c:pt>
                  <c:pt idx="5">
                    <c:v>Formal</c:v>
                  </c:pt>
                  <c:pt idx="6">
                    <c:v>Informal</c:v>
                  </c:pt>
                  <c:pt idx="10">
                    <c:v>Formal</c:v>
                  </c:pt>
                  <c:pt idx="11">
                    <c:v>Informal</c:v>
                  </c:pt>
                </c:lvl>
                <c:lvl>
                  <c:pt idx="0">
                    <c:v>CFW</c:v>
                  </c:pt>
                  <c:pt idx="2">
                    <c:v>Independent workers</c:v>
                  </c:pt>
                  <c:pt idx="5">
                    <c:v>Employee</c:v>
                  </c:pt>
                  <c:pt idx="10">
                    <c:v>Total</c:v>
                  </c:pt>
                </c:lvl>
              </c:multiLvlStrCache>
            </c:multiLvlStrRef>
          </c:cat>
          <c:val>
            <c:numRef>
              <c:f>'HH informal'!$O$43:$O$54</c:f>
              <c:numCache>
                <c:formatCode>General</c:formatCode>
                <c:ptCount val="12"/>
                <c:pt idx="0" formatCode="0">
                  <c:v>38.580167771713249</c:v>
                </c:pt>
                <c:pt idx="2" formatCode="0">
                  <c:v>28.456745073822486</c:v>
                </c:pt>
                <c:pt idx="3" formatCode="0">
                  <c:v>25.363220075363714</c:v>
                </c:pt>
                <c:pt idx="5" formatCode="0">
                  <c:v>23.312135082494397</c:v>
                </c:pt>
                <c:pt idx="6" formatCode="0">
                  <c:v>31.217753408994941</c:v>
                </c:pt>
                <c:pt idx="10" formatCode="0">
                  <c:v>23.732633020446016</c:v>
                </c:pt>
                <c:pt idx="11" formatCode="0">
                  <c:v>27.531075350864498</c:v>
                </c:pt>
              </c:numCache>
            </c:numRef>
          </c:val>
          <c:extLst>
            <c:ext xmlns:c16="http://schemas.microsoft.com/office/drawing/2014/chart" uri="{C3380CC4-5D6E-409C-BE32-E72D297353CC}">
              <c16:uniqueId val="{00000002-7120-4B94-BE18-8EEC3CBB1E3F}"/>
            </c:ext>
          </c:extLst>
        </c:ser>
        <c:ser>
          <c:idx val="3"/>
          <c:order val="3"/>
          <c:tx>
            <c:strRef>
              <c:f>'HH informal'!$P$42</c:f>
              <c:strCache>
                <c:ptCount val="1"/>
                <c:pt idx="0">
                  <c:v>HH fully informal</c:v>
                </c:pt>
              </c:strCache>
            </c:strRef>
          </c:tx>
          <c:spPr>
            <a:solidFill>
              <a:schemeClr val="accent6">
                <a:lumMod val="60000"/>
                <a:lumOff val="40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A-7120-4B94-BE18-8EEC3CBB1E3F}"/>
                </c:ext>
              </c:extLst>
            </c:dLbl>
            <c:dLbl>
              <c:idx val="5"/>
              <c:delete val="1"/>
              <c:extLst>
                <c:ext xmlns:c15="http://schemas.microsoft.com/office/drawing/2012/chart" uri="{CE6537A1-D6FC-4f65-9D91-7224C49458BB}"/>
                <c:ext xmlns:c16="http://schemas.microsoft.com/office/drawing/2014/chart" uri="{C3380CC4-5D6E-409C-BE32-E72D297353CC}">
                  <c16:uniqueId val="{00000009-7120-4B94-BE18-8EEC3CBB1E3F}"/>
                </c:ext>
              </c:extLst>
            </c:dLbl>
            <c:dLbl>
              <c:idx val="10"/>
              <c:delete val="1"/>
              <c:extLst>
                <c:ext xmlns:c15="http://schemas.microsoft.com/office/drawing/2012/chart" uri="{CE6537A1-D6FC-4f65-9D91-7224C49458BB}"/>
                <c:ext xmlns:c16="http://schemas.microsoft.com/office/drawing/2014/chart" uri="{C3380CC4-5D6E-409C-BE32-E72D297353CC}">
                  <c16:uniqueId val="{0000000B-7120-4B94-BE18-8EEC3CBB1E3F}"/>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'HH informal'!$K$43:$L$54</c:f>
              <c:multiLvlStrCache>
                <c:ptCount val="12"/>
                <c:lvl>
                  <c:pt idx="0">
                    <c:v>Informal</c:v>
                  </c:pt>
                  <c:pt idx="2">
                    <c:v>Formal</c:v>
                  </c:pt>
                  <c:pt idx="3">
                    <c:v>Informal</c:v>
                  </c:pt>
                  <c:pt idx="5">
                    <c:v>Formal</c:v>
                  </c:pt>
                  <c:pt idx="6">
                    <c:v>Informal</c:v>
                  </c:pt>
                  <c:pt idx="10">
                    <c:v>Formal</c:v>
                  </c:pt>
                  <c:pt idx="11">
                    <c:v>Informal</c:v>
                  </c:pt>
                </c:lvl>
                <c:lvl>
                  <c:pt idx="0">
                    <c:v>CFW</c:v>
                  </c:pt>
                  <c:pt idx="2">
                    <c:v>Independent workers</c:v>
                  </c:pt>
                  <c:pt idx="5">
                    <c:v>Employee</c:v>
                  </c:pt>
                  <c:pt idx="10">
                    <c:v>Total</c:v>
                  </c:pt>
                </c:lvl>
              </c:multiLvlStrCache>
            </c:multiLvlStrRef>
          </c:cat>
          <c:val>
            <c:numRef>
              <c:f>'HH informal'!$P$43:$P$54</c:f>
              <c:numCache>
                <c:formatCode>General</c:formatCode>
                <c:ptCount val="12"/>
                <c:pt idx="0" formatCode="0">
                  <c:v>55.0862668962233</c:v>
                </c:pt>
                <c:pt idx="2" formatCode="0">
                  <c:v>0.13036671095392255</c:v>
                </c:pt>
                <c:pt idx="3" formatCode="0">
                  <c:v>69.14171679811389</c:v>
                </c:pt>
                <c:pt idx="5" formatCode="0">
                  <c:v>0.11265387886904166</c:v>
                </c:pt>
                <c:pt idx="6" formatCode="0">
                  <c:v>60.589225042389131</c:v>
                </c:pt>
                <c:pt idx="10" formatCode="0">
                  <c:v>0.11410164835585031</c:v>
                </c:pt>
                <c:pt idx="11" formatCode="0">
                  <c:v>66.141706625722946</c:v>
                </c:pt>
              </c:numCache>
            </c:numRef>
          </c:val>
          <c:extLst>
            <c:ext xmlns:c16="http://schemas.microsoft.com/office/drawing/2014/chart" uri="{C3380CC4-5D6E-409C-BE32-E72D297353CC}">
              <c16:uniqueId val="{00000003-7120-4B94-BE18-8EEC3CBB1E3F}"/>
            </c:ext>
          </c:extLst>
        </c:ser>
        <c:dLbls>
          <c:showLegendKey val="0"/>
          <c:showVal val="0"/>
          <c:showCatName val="0"/>
          <c:showSerName val="0"/>
          <c:showPercent val="0"/>
          <c:showBubbleSize val="0"/>
        </c:dLbls>
        <c:gapWidth val="20"/>
        <c:overlap val="100"/>
        <c:axId val="606982831"/>
        <c:axId val="430668223"/>
      </c:barChart>
      <c:catAx>
        <c:axId val="6069828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CH"/>
          </a:p>
        </c:txPr>
        <c:crossAx val="430668223"/>
        <c:crosses val="autoZero"/>
        <c:auto val="1"/>
        <c:lblAlgn val="ctr"/>
        <c:lblOffset val="100"/>
        <c:noMultiLvlLbl val="0"/>
      </c:catAx>
      <c:valAx>
        <c:axId val="430668223"/>
        <c:scaling>
          <c:orientation val="minMax"/>
          <c:max val="100"/>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CH"/>
          </a:p>
        </c:txPr>
        <c:crossAx val="606982831"/>
        <c:crosses val="autoZero"/>
        <c:crossBetween val="between"/>
      </c:valAx>
      <c:spPr>
        <a:noFill/>
        <a:ln>
          <a:noFill/>
        </a:ln>
        <a:effectLst/>
      </c:spPr>
    </c:plotArea>
    <c:legend>
      <c:legendPos val="b"/>
      <c:layout>
        <c:manualLayout>
          <c:xMode val="edge"/>
          <c:yMode val="edge"/>
          <c:x val="8.9470572921416691E-2"/>
          <c:y val="0.2147904862422694"/>
          <c:w val="0.9"/>
          <c:h val="0.1398548309447098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latin typeface="Calibri" panose="020F0502020204030204" pitchFamily="34" charset="0"/>
          <a:cs typeface="Calibri" panose="020F0502020204030204" pitchFamily="34" charset="0"/>
        </a:defRPr>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068C6-7325-408C-921E-B389FF684A63}" type="datetimeFigureOut">
              <a:rPr lang="en-GB" smtClean="0"/>
              <a:t>08/10/2024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26FEE-2901-4F80-B040-94DEDE5C3ECF}" type="slidenum">
              <a:rPr lang="en-GB" smtClean="0"/>
              <a:t>‹#›</a:t>
            </a:fld>
            <a:endParaRPr lang="en-GB"/>
          </a:p>
        </p:txBody>
      </p:sp>
    </p:spTree>
    <p:extLst>
      <p:ext uri="{BB962C8B-B14F-4D97-AF65-F5344CB8AC3E}">
        <p14:creationId xmlns:p14="http://schemas.microsoft.com/office/powerpoint/2010/main" val="147543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4610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Key messages:</a:t>
            </a:r>
          </a:p>
          <a:p>
            <a:endParaRPr lang="fr-CH"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Some are ready to formalize, other not</a:t>
            </a:r>
          </a:p>
          <a:p>
            <a:r>
              <a:rPr lang="en-GB" sz="1200" kern="1200" dirty="0">
                <a:solidFill>
                  <a:schemeClr val="tx1"/>
                </a:solidFill>
                <a:effectLst/>
                <a:latin typeface="+mn-lt"/>
                <a:ea typeface="+mn-ea"/>
                <a:cs typeface="+mn-cs"/>
              </a:rPr>
              <a:t>- In the latter case, need to create the conditions to formalize</a:t>
            </a:r>
          </a:p>
          <a:p>
            <a:pPr marL="171450" indent="-171450">
              <a:buFontTx/>
              <a:buChar char="-"/>
            </a:pPr>
            <a:r>
              <a:rPr lang="en-GB" sz="1200" kern="1200" dirty="0">
                <a:solidFill>
                  <a:schemeClr val="tx1"/>
                </a:solidFill>
                <a:effectLst/>
                <a:latin typeface="+mn-lt"/>
                <a:ea typeface="+mn-ea"/>
                <a:cs typeface="+mn-cs"/>
              </a:rPr>
              <a:t>Reducing DW deficits as condition for TTF - formalization is a gradual process and cannot be achieved for everyone in the short run. </a:t>
            </a:r>
          </a:p>
          <a:p>
            <a:pPr marL="171450" indent="-171450">
              <a:buFontTx/>
              <a:buChar char="-"/>
            </a:pPr>
            <a:endParaRPr lang="fr-CH" sz="1200" kern="1200" dirty="0">
              <a:solidFill>
                <a:schemeClr val="tx1"/>
              </a:solidFill>
              <a:effectLst/>
              <a:latin typeface="+mn-lt"/>
              <a:ea typeface="+mn-ea"/>
              <a:cs typeface="+mn-cs"/>
            </a:endParaRPr>
          </a:p>
          <a:p>
            <a:pPr marL="171450" indent="-171450">
              <a:buFontTx/>
              <a:buChar char="-"/>
            </a:pPr>
            <a:r>
              <a:rPr lang="en-GB" sz="1200" i="1" kern="1200" dirty="0">
                <a:solidFill>
                  <a:schemeClr val="tx1"/>
                </a:solidFill>
                <a:effectLst/>
                <a:latin typeface="+mn-lt"/>
                <a:ea typeface="+mn-ea"/>
                <a:cs typeface="+mn-cs"/>
              </a:rPr>
              <a:t>Targeted</a:t>
            </a:r>
            <a:r>
              <a:rPr lang="en-GB" sz="1200" kern="1200" dirty="0">
                <a:solidFill>
                  <a:schemeClr val="tx1"/>
                </a:solidFill>
                <a:effectLst/>
                <a:latin typeface="+mn-lt"/>
                <a:ea typeface="+mn-ea"/>
                <a:cs typeface="+mn-cs"/>
              </a:rPr>
              <a:t> refers to various possible approaches that apply to different contexts and different groups of workers towards which formalization responses need to be adapted</a:t>
            </a:r>
            <a:r>
              <a:rPr lang="en-GB" sz="1200" kern="1200" baseline="0" dirty="0">
                <a:solidFill>
                  <a:schemeClr val="tx1"/>
                </a:solidFill>
                <a:effectLst/>
                <a:latin typeface="+mn-lt"/>
                <a:ea typeface="+mn-ea"/>
                <a:cs typeface="+mn-cs"/>
              </a:rPr>
              <a:t> to.</a:t>
            </a:r>
            <a:endParaRPr lang="fr-CH" sz="1200" kern="1200" dirty="0">
              <a:solidFill>
                <a:schemeClr val="tx1"/>
              </a:solidFill>
              <a:effectLst/>
              <a:latin typeface="+mn-lt"/>
              <a:ea typeface="+mn-ea"/>
              <a:cs typeface="+mn-cs"/>
            </a:endParaRPr>
          </a:p>
          <a:p>
            <a:pPr marL="171450" indent="-171450">
              <a:buFontTx/>
              <a:buChar char="-"/>
            </a:pPr>
            <a:r>
              <a:rPr lang="en-GB" sz="1200" kern="1200" dirty="0">
                <a:solidFill>
                  <a:schemeClr val="tx1"/>
                </a:solidFill>
                <a:effectLst/>
                <a:latin typeface="+mn-lt"/>
                <a:ea typeface="+mn-ea"/>
                <a:cs typeface="+mn-cs"/>
              </a:rPr>
              <a:t>The </a:t>
            </a:r>
            <a:r>
              <a:rPr lang="en-GB" sz="1200" i="1" kern="1200" dirty="0">
                <a:solidFill>
                  <a:schemeClr val="tx1"/>
                </a:solidFill>
                <a:effectLst/>
                <a:latin typeface="+mn-lt"/>
                <a:ea typeface="+mn-ea"/>
                <a:cs typeface="+mn-cs"/>
              </a:rPr>
              <a:t>transversal nature</a:t>
            </a:r>
            <a:r>
              <a:rPr lang="en-GB" sz="1200" kern="1200" dirty="0">
                <a:solidFill>
                  <a:schemeClr val="tx1"/>
                </a:solidFill>
                <a:effectLst/>
                <a:latin typeface="+mn-lt"/>
                <a:ea typeface="+mn-ea"/>
                <a:cs typeface="+mn-cs"/>
              </a:rPr>
              <a:t> of the approach signifies that dealing with informality includes multiple policy dimensions. A strategy that only addresses a single dimension, for example detecting the non-compliance with labour regulations, is insufficient for achieving effective transitions from informality to formality</a:t>
            </a:r>
          </a:p>
          <a:p>
            <a:pPr marL="0" indent="0">
              <a:buFontTx/>
              <a:buNone/>
            </a:pPr>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699DE-7357-458B-8C62-69C837DCB5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210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094FA6-2A74-4A20-914F-2B96222C45E8}"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15139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053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729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094FA6-2A74-4A20-914F-2B96222C45E8}" type="slidenum">
              <a:rPr kumimoji="0" lang="en-GB" sz="12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sz="1200" b="0" i="0" u="none" strike="noStrike" kern="1200" cap="none" spc="0" normalizeH="0" baseline="0" noProof="0">
              <a:ln>
                <a:noFill/>
              </a:ln>
              <a:solidFill>
                <a:srgbClr val="000000"/>
              </a:solidFill>
              <a:effectLst/>
              <a:uLnTx/>
              <a:uFillTx/>
              <a:latin typeface="Arial" charset="0"/>
              <a:cs typeface="Arial" charset="0"/>
            </a:endParaRPr>
          </a:p>
        </p:txBody>
      </p:sp>
    </p:spTree>
    <p:extLst>
      <p:ext uri="{BB962C8B-B14F-4D97-AF65-F5344CB8AC3E}">
        <p14:creationId xmlns:p14="http://schemas.microsoft.com/office/powerpoint/2010/main" val="263123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3.xml"/><Relationship Id="rId1" Type="http://schemas.openxmlformats.org/officeDocument/2006/relationships/tags" Target="../tags/tag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5.xml"/><Relationship Id="rId1" Type="http://schemas.openxmlformats.org/officeDocument/2006/relationships/tags" Target="../tags/tag8.xml"/><Relationship Id="rId4"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jpg"/><Relationship Id="rId1" Type="http://schemas.openxmlformats.org/officeDocument/2006/relationships/slideMaster" Target="../slideMasters/slideMaster6.xml"/><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7.xml"/><Relationship Id="rId4" Type="http://schemas.openxmlformats.org/officeDocument/2006/relationships/image" Target="../media/image1.emf"/></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9000"/>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1783"/>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dirty="0"/>
              <a:t>Click icon to insert picture, or leave unchanged for plain colour fill</a:t>
            </a:r>
          </a:p>
        </p:txBody>
      </p:sp>
      <p:pic>
        <p:nvPicPr>
          <p:cNvPr id="13" name="Image 12" descr="Une image contenant graphique&#10;&#10;Description générée automatiquement">
            <a:extLst>
              <a:ext uri="{FF2B5EF4-FFF2-40B4-BE49-F238E27FC236}">
                <a16:creationId xmlns:a16="http://schemas.microsoft.com/office/drawing/2014/main" id="{44D71FCF-EA5E-8479-6F2B-72C3D208D4A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129" y="923230"/>
            <a:ext cx="5571956" cy="3944045"/>
          </a:xfrm>
          <a:prstGeom prst="rect">
            <a:avLst/>
          </a:prstGeom>
        </p:spPr>
      </p:pic>
      <p:sp>
        <p:nvSpPr>
          <p:cNvPr id="2" name="Rectangle 1">
            <a:extLst>
              <a:ext uri="{FF2B5EF4-FFF2-40B4-BE49-F238E27FC236}">
                <a16:creationId xmlns:a16="http://schemas.microsoft.com/office/drawing/2014/main" id="{F58D5E24-CD83-68A3-3B36-4C119B84E6BB}"/>
              </a:ext>
            </a:extLst>
          </p:cNvPr>
          <p:cNvSpPr/>
          <p:nvPr userDrawn="1"/>
        </p:nvSpPr>
        <p:spPr>
          <a:xfrm>
            <a:off x="0" y="1375954"/>
            <a:ext cx="107156" cy="400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a:t>
            </a:r>
          </a:p>
        </p:txBody>
      </p:sp>
    </p:spTree>
    <p:extLst>
      <p:ext uri="{BB962C8B-B14F-4D97-AF65-F5344CB8AC3E}">
        <p14:creationId xmlns:p14="http://schemas.microsoft.com/office/powerpoint/2010/main" val="31661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90538" y="2641067"/>
            <a:ext cx="7200000" cy="608525"/>
          </a:xfrm>
        </p:spPr>
        <p:txBody>
          <a:bodyPr bIns="54000" anchor="t" anchorCtr="0">
            <a:noAutofit/>
          </a:bodyPr>
          <a:lstStyle>
            <a:lvl1pPr>
              <a:lnSpc>
                <a:spcPct val="90000"/>
              </a:lnSpc>
              <a:defRPr sz="4000">
                <a:solidFill>
                  <a:schemeClr val="accent1"/>
                </a:solidFill>
              </a:defRPr>
            </a:lvl1pPr>
          </a:lstStyle>
          <a:p>
            <a:r>
              <a:rPr lang="fr-FR" dirty="0"/>
              <a:t>Modifiez le style du titre</a:t>
            </a:r>
            <a:endParaRPr lang="en-GB" dirty="0"/>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19537"/>
            <a:ext cx="214312" cy="251584"/>
          </a:xfrm>
          <a:prstGeom prst="rect">
            <a:avLst/>
          </a:prstGeom>
        </p:spPr>
      </p:pic>
      <p:pic>
        <p:nvPicPr>
          <p:cNvPr id="10" name="Image 9" descr="Une image contenant graphique&#10;&#10;Description générée automatiquement">
            <a:extLst>
              <a:ext uri="{FF2B5EF4-FFF2-40B4-BE49-F238E27FC236}">
                <a16:creationId xmlns:a16="http://schemas.microsoft.com/office/drawing/2014/main" id="{47A42D7D-1235-CA77-40E6-1651BB1741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9003" y="1915851"/>
            <a:ext cx="5052997" cy="3576706"/>
          </a:xfrm>
          <a:prstGeom prst="rect">
            <a:avLst/>
          </a:prstGeom>
        </p:spPr>
      </p:pic>
      <p:sp>
        <p:nvSpPr>
          <p:cNvPr id="6" name="Rectangle 5">
            <a:extLst>
              <a:ext uri="{FF2B5EF4-FFF2-40B4-BE49-F238E27FC236}">
                <a16:creationId xmlns:a16="http://schemas.microsoft.com/office/drawing/2014/main" id="{1FF2130F-D16B-A5B5-BB89-12F67595954D}"/>
              </a:ext>
            </a:extLst>
          </p:cNvPr>
          <p:cNvSpPr/>
          <p:nvPr userDrawn="1"/>
        </p:nvSpPr>
        <p:spPr>
          <a:xfrm>
            <a:off x="0" y="1436914"/>
            <a:ext cx="107156" cy="31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7757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fr-FR"/>
              <a:t>Modifiez le style du titre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6" name="Slide Number Placeholder 5"/>
          <p:cNvSpPr>
            <a:spLocks noGrp="1"/>
          </p:cNvSpPr>
          <p:nvPr>
            <p:ph type="sldNum" sz="quarter" idx="12"/>
          </p:nvPr>
        </p:nvSpPr>
        <p:spPr>
          <a:xfrm>
            <a:off x="11161462" y="6870450"/>
            <a:ext cx="540000" cy="288000"/>
          </a:xfrm>
          <a:prstGeom prst="rect">
            <a:avLst/>
          </a:prstGeo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4" name="Rectangle 3">
            <a:extLst>
              <a:ext uri="{FF2B5EF4-FFF2-40B4-BE49-F238E27FC236}">
                <a16:creationId xmlns:a16="http://schemas.microsoft.com/office/drawing/2014/main" id="{3632B498-CDA9-F3AE-7A36-19EDA16C707A}"/>
              </a:ext>
            </a:extLst>
          </p:cNvPr>
          <p:cNvSpPr/>
          <p:nvPr userDrawn="1"/>
        </p:nvSpPr>
        <p:spPr>
          <a:xfrm>
            <a:off x="0" y="1436914"/>
            <a:ext cx="107156" cy="31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7204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fr-FR"/>
              <a:t>Modifiez le style du titre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8" name="Image 7" descr="Une image contenant graphique&#10;&#10;Description générée automatiquement">
            <a:extLst>
              <a:ext uri="{FF2B5EF4-FFF2-40B4-BE49-F238E27FC236}">
                <a16:creationId xmlns:a16="http://schemas.microsoft.com/office/drawing/2014/main" id="{7954AA40-1C35-7A9D-0EA1-71111687509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69144" y="3309557"/>
            <a:ext cx="4487026" cy="3176090"/>
          </a:xfrm>
          <a:prstGeom prst="rect">
            <a:avLst/>
          </a:prstGeom>
        </p:spPr>
      </p:pic>
      <p:sp>
        <p:nvSpPr>
          <p:cNvPr id="4" name="Rectangle 3">
            <a:extLst>
              <a:ext uri="{FF2B5EF4-FFF2-40B4-BE49-F238E27FC236}">
                <a16:creationId xmlns:a16="http://schemas.microsoft.com/office/drawing/2014/main" id="{0BAE1472-A0B0-1D08-AF7F-25FF4E7EF222}"/>
              </a:ext>
            </a:extLst>
          </p:cNvPr>
          <p:cNvSpPr/>
          <p:nvPr userDrawn="1"/>
        </p:nvSpPr>
        <p:spPr>
          <a:xfrm>
            <a:off x="0" y="1436914"/>
            <a:ext cx="107156" cy="31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1999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hoto">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fr-FR"/>
              <a:t>Modifiez le style du titre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6" name="Slide Number Placeholder 5"/>
          <p:cNvSpPr>
            <a:spLocks noGrp="1"/>
          </p:cNvSpPr>
          <p:nvPr>
            <p:ph type="sldNum" sz="quarter" idx="12"/>
          </p:nvPr>
        </p:nvSpPr>
        <p:spPr>
          <a:xfrm>
            <a:off x="11161462" y="6870450"/>
            <a:ext cx="540000" cy="288000"/>
          </a:xfrm>
          <a:prstGeom prst="rect">
            <a:avLst/>
          </a:prstGeo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602" y="490538"/>
            <a:ext cx="1371472"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4" name="Footer Placeholder 4">
            <a:extLst>
              <a:ext uri="{FF2B5EF4-FFF2-40B4-BE49-F238E27FC236}">
                <a16:creationId xmlns:a16="http://schemas.microsoft.com/office/drawing/2014/main" id="{215BF953-CABC-58AC-332A-60FB2B732AC2}"/>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bg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
        <p:nvSpPr>
          <p:cNvPr id="5" name="ZoneTexte 4">
            <a:extLst>
              <a:ext uri="{FF2B5EF4-FFF2-40B4-BE49-F238E27FC236}">
                <a16:creationId xmlns:a16="http://schemas.microsoft.com/office/drawing/2014/main" id="{F4E22453-F711-2367-A4B8-1418C8D5DE50}"/>
              </a:ext>
            </a:extLst>
          </p:cNvPr>
          <p:cNvSpPr txBox="1"/>
          <p:nvPr userDrawn="1"/>
        </p:nvSpPr>
        <p:spPr>
          <a:xfrm>
            <a:off x="10320258" y="6489719"/>
            <a:ext cx="1496291" cy="246221"/>
          </a:xfrm>
          <a:prstGeom prst="rect">
            <a:avLst/>
          </a:prstGeom>
          <a:noFill/>
          <a:ln>
            <a:noFill/>
          </a:ln>
        </p:spPr>
        <p:txBody>
          <a:bodyPr wrap="square" rtlCol="0">
            <a:spAutoFit/>
          </a:bodyPr>
          <a:lstStyle/>
          <a:p>
            <a:r>
              <a:rPr lang="fr-CH" sz="1000" b="1" i="0" u="none" strike="noStrike" dirty="0" err="1">
                <a:solidFill>
                  <a:schemeClr val="bg1"/>
                </a:solidFill>
                <a:effectLst/>
                <a:latin typeface="Arial" panose="020B0604020202020204" pitchFamily="34" charset="0"/>
              </a:rPr>
              <a:t>ilo.org</a:t>
            </a:r>
            <a:r>
              <a:rPr lang="fr-CH" sz="1000" b="1" i="0" u="none" strike="noStrike" dirty="0">
                <a:solidFill>
                  <a:schemeClr val="bg1"/>
                </a:solidFill>
                <a:effectLst/>
                <a:latin typeface="Arial" panose="020B0604020202020204" pitchFamily="34" charset="0"/>
              </a:rPr>
              <a:t>/</a:t>
            </a:r>
            <a:r>
              <a:rPr lang="fr-CH" sz="1000" b="1" i="0" u="none" strike="noStrike" dirty="0" err="1">
                <a:solidFill>
                  <a:schemeClr val="bg1"/>
                </a:solidFill>
                <a:effectLst/>
                <a:latin typeface="Arial" panose="020B0604020202020204" pitchFamily="34" charset="0"/>
              </a:rPr>
              <a:t>icls</a:t>
            </a:r>
            <a:endParaRPr lang="fr-FR" sz="1000" b="1" dirty="0">
              <a:ln>
                <a:noFill/>
              </a:ln>
              <a:solidFill>
                <a:schemeClr val="bg1"/>
              </a:solidFill>
            </a:endParaRPr>
          </a:p>
        </p:txBody>
      </p:sp>
      <p:pic>
        <p:nvPicPr>
          <p:cNvPr id="10" name="Picture 10">
            <a:extLst>
              <a:ext uri="{FF2B5EF4-FFF2-40B4-BE49-F238E27FC236}">
                <a16:creationId xmlns:a16="http://schemas.microsoft.com/office/drawing/2014/main" id="{F1A23B1B-3D61-BDF1-884B-AAB82313E1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1338" y="6567140"/>
            <a:ext cx="77840" cy="91378"/>
          </a:xfrm>
          <a:prstGeom prst="rect">
            <a:avLst/>
          </a:prstGeom>
        </p:spPr>
      </p:pic>
    </p:spTree>
    <p:extLst>
      <p:ext uri="{BB962C8B-B14F-4D97-AF65-F5344CB8AC3E}">
        <p14:creationId xmlns:p14="http://schemas.microsoft.com/office/powerpoint/2010/main" val="3808222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atter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fr-FR"/>
              <a:t>Modifiez le style du titre</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4" name="Rectangle 3">
            <a:extLst>
              <a:ext uri="{FF2B5EF4-FFF2-40B4-BE49-F238E27FC236}">
                <a16:creationId xmlns:a16="http://schemas.microsoft.com/office/drawing/2014/main" id="{95A31F67-EB05-2760-9387-583821E7F294}"/>
              </a:ext>
            </a:extLst>
          </p:cNvPr>
          <p:cNvSpPr/>
          <p:nvPr userDrawn="1"/>
        </p:nvSpPr>
        <p:spPr>
          <a:xfrm>
            <a:off x="0" y="1436914"/>
            <a:ext cx="107156" cy="31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06282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Footer Placeholder 4">
            <a:extLst>
              <a:ext uri="{FF2B5EF4-FFF2-40B4-BE49-F238E27FC236}">
                <a16:creationId xmlns:a16="http://schemas.microsoft.com/office/drawing/2014/main" id="{731EAB93-1065-4A7D-BCC6-17BF6A2E154A}"/>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2642088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7152338-C35E-6D19-D0BF-00F373381C2B}"/>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1711956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3530695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28B2C09-FB95-4F76-8D0E-D8BD03F88E76}" type="datetimeFigureOut">
              <a:rPr lang="en-GB" smtClean="0"/>
              <a:t>08/10/2024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4241367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8B2C09-FB95-4F76-8D0E-D8BD03F88E76}" type="datetimeFigureOut">
              <a:rPr lang="en-GB" smtClean="0"/>
              <a:t>08/10/2024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173058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Footer Placeholder 4">
            <a:extLst>
              <a:ext uri="{FF2B5EF4-FFF2-40B4-BE49-F238E27FC236}">
                <a16:creationId xmlns:a16="http://schemas.microsoft.com/office/drawing/2014/main" id="{B11CFB77-8595-D4FF-B997-408A05DE8D6D}"/>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2758292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8B2C09-FB95-4F76-8D0E-D8BD03F88E76}" type="datetimeFigureOut">
              <a:rPr lang="en-GB" smtClean="0"/>
              <a:t>08/10/2024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842559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28B2C09-FB95-4F76-8D0E-D8BD03F88E76}" type="datetimeFigureOut">
              <a:rPr lang="en-GB" smtClean="0"/>
              <a:t>08/10/2024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4095372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28B2C09-FB95-4F76-8D0E-D8BD03F88E76}" type="datetimeFigureOut">
              <a:rPr lang="en-GB" smtClean="0"/>
              <a:t>08/10/2024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2772996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28B2C09-FB95-4F76-8D0E-D8BD03F88E76}" type="datetimeFigureOut">
              <a:rPr lang="en-GB" smtClean="0"/>
              <a:t>08/10/2024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262935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B2C09-FB95-4F76-8D0E-D8BD03F88E76}" type="datetimeFigureOut">
              <a:rPr lang="en-GB" smtClean="0"/>
              <a:t>08/10/2024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2500676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8B2C09-FB95-4F76-8D0E-D8BD03F88E76}" type="datetimeFigureOut">
              <a:rPr lang="en-GB" smtClean="0"/>
              <a:t>08/10/2024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1396830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8B2C09-FB95-4F76-8D0E-D8BD03F88E76}" type="datetimeFigureOut">
              <a:rPr lang="en-GB" smtClean="0"/>
              <a:t>08/10/2024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362581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8B2C09-FB95-4F76-8D0E-D8BD03F88E76}" type="datetimeFigureOut">
              <a:rPr lang="en-GB" smtClean="0"/>
              <a:t>08/10/2024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770629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8B2C09-FB95-4F76-8D0E-D8BD03F88E76}" type="datetimeFigureOut">
              <a:rPr lang="en-GB" smtClean="0"/>
              <a:t>08/10/2024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413633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75793" y="260648"/>
            <a:ext cx="10972800" cy="648072"/>
          </a:xfrm>
          <a:prstGeom prst="rect">
            <a:avLst/>
          </a:prstGeom>
        </p:spPr>
        <p:txBody>
          <a:bodyPr/>
          <a:lstStyle>
            <a:lvl1pPr>
              <a:defRPr b="1">
                <a:solidFill>
                  <a:srgbClr val="014691"/>
                </a:solidFill>
                <a:latin typeface="Calibri" panose="020F0502020204030204"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1103379" y="1484787"/>
            <a:ext cx="10945284" cy="3167063"/>
          </a:xfrm>
          <a:prstGeom prst="rect">
            <a:avLst/>
          </a:prstGeom>
        </p:spPr>
        <p:txBody>
          <a:bodyPr/>
          <a:lstStyle>
            <a:lvl1pPr>
              <a:buClr>
                <a:srgbClr val="005CA8"/>
              </a:buClr>
              <a:defRPr>
                <a:latin typeface="Calibri" panose="020F0502020204030204" pitchFamily="34" charset="0"/>
                <a:cs typeface="Arial" panose="020B0604020202020204" pitchFamily="34" charset="0"/>
              </a:defRPr>
            </a:lvl1pPr>
            <a:lvl2pPr>
              <a:buClr>
                <a:srgbClr val="98C306"/>
              </a:buClr>
              <a:defRPr>
                <a:latin typeface="Calibri" panose="020F0502020204030204" pitchFamily="34" charset="0"/>
                <a:cs typeface="+mn-cs"/>
              </a:defRPr>
            </a:lvl2pPr>
            <a:lvl3pPr>
              <a:buClr>
                <a:srgbClr val="98C306"/>
              </a:buClr>
              <a:defRPr>
                <a:latin typeface="Calibri" panose="020F0502020204030204" pitchFamily="34" charset="0"/>
                <a:cs typeface="+mn-cs"/>
              </a:defRPr>
            </a:lvl3pPr>
            <a:lvl4pPr>
              <a:defRPr>
                <a:latin typeface="Calibri" panose="020F0502020204030204" pitchFamily="34" charset="0"/>
                <a:cs typeface="+mn-cs"/>
              </a:defRPr>
            </a:lvl4pPr>
            <a:lvl5pPr>
              <a:defRPr>
                <a:latin typeface="Calibri" panose="020F0502020204030204" pitchFamily="34" charset="0"/>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98022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idx="1"/>
          </p:nvPr>
        </p:nvSpPr>
        <p:spPr>
          <a:xfrm>
            <a:off x="490539" y="2393950"/>
            <a:ext cx="7311862" cy="34829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799240"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fr-FR"/>
              <a:t>Cliquez pour modifier les styles du texte du masque</a:t>
            </a:r>
          </a:p>
          <a:p>
            <a:pPr lvl="1"/>
            <a:r>
              <a:rPr lang="fr-FR"/>
              <a:t>Deuxième niveau</a:t>
            </a:r>
          </a:p>
        </p:txBody>
      </p:sp>
      <p:sp>
        <p:nvSpPr>
          <p:cNvPr id="4" name="Footer Placeholder 4">
            <a:extLst>
              <a:ext uri="{FF2B5EF4-FFF2-40B4-BE49-F238E27FC236}">
                <a16:creationId xmlns:a16="http://schemas.microsoft.com/office/drawing/2014/main" id="{090A63C4-2494-B563-C6EF-A48C425DEB76}"/>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1810859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153188"/>
            <a:ext cx="12190647" cy="3704813"/>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7871" y="6135523"/>
            <a:ext cx="1649920" cy="561997"/>
          </a:xfrm>
          <a:prstGeom prst="rect">
            <a:avLst/>
          </a:prstGeom>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8976320" cy="4869160"/>
          </a:xfrm>
          <a:prstGeom prst="rect">
            <a:avLst/>
          </a:prstGeom>
        </p:spPr>
      </p:pic>
    </p:spTree>
    <p:custDataLst>
      <p:tags r:id="rId1"/>
    </p:custDataLst>
    <p:extLst>
      <p:ext uri="{BB962C8B-B14F-4D97-AF65-F5344CB8AC3E}">
        <p14:creationId xmlns:p14="http://schemas.microsoft.com/office/powerpoint/2010/main" val="4118318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0" y="476673"/>
            <a:ext cx="5384800" cy="4248471"/>
          </a:xfrm>
          <a:prstGeom prst="rect">
            <a:avLst/>
          </a:prstGeom>
        </p:spPr>
        <p:txBody>
          <a:bodyPr/>
          <a:lstStyle>
            <a:lvl1pPr marL="457200" indent="-457200">
              <a:buClr>
                <a:srgbClr val="82A8B6"/>
              </a:buClr>
              <a:buFont typeface="Wingdings" panose="05000000000000000000" pitchFamily="2" charset="2"/>
              <a:buChar char="§"/>
              <a:defRPr sz="2800" b="1">
                <a:solidFill>
                  <a:srgbClr val="154F98"/>
                </a:solidFill>
                <a:latin typeface="Arial" pitchFamily="34" charset="0"/>
                <a:cs typeface="Arial" pitchFamily="34" charset="0"/>
              </a:defRPr>
            </a:lvl1pPr>
            <a:lvl2pPr>
              <a:buClr>
                <a:srgbClr val="82A8B6"/>
              </a:buClr>
              <a:defRPr sz="2400"/>
            </a:lvl2pPr>
            <a:lvl3pPr>
              <a:buClr>
                <a:srgbClr val="82A8B6"/>
              </a:buClr>
              <a:defRPr sz="2000"/>
            </a:lvl3pPr>
            <a:lvl4pPr>
              <a:buClr>
                <a:srgbClr val="82A8B6"/>
              </a:buClr>
              <a:defRPr sz="1800"/>
            </a:lvl4pPr>
            <a:lvl5pPr>
              <a:buClr>
                <a:srgbClr val="82A8B6"/>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Box 4"/>
          <p:cNvSpPr txBox="1"/>
          <p:nvPr userDrawn="1"/>
        </p:nvSpPr>
        <p:spPr>
          <a:xfrm>
            <a:off x="4559829" y="4077072"/>
            <a:ext cx="3456384" cy="369332"/>
          </a:xfrm>
          <a:prstGeom prst="rect">
            <a:avLst/>
          </a:prstGeom>
          <a:noFill/>
        </p:spPr>
        <p:txBody>
          <a:bodyPr wrap="square" rtlCol="0">
            <a:spAutoFit/>
          </a:bodyPr>
          <a:lstStyle/>
          <a:p>
            <a:endParaRPr lang="en-GB" dirty="0"/>
          </a:p>
        </p:txBody>
      </p:sp>
      <p:sp>
        <p:nvSpPr>
          <p:cNvPr id="6" name="Content Placeholder 2"/>
          <p:cNvSpPr>
            <a:spLocks noGrp="1"/>
          </p:cNvSpPr>
          <p:nvPr>
            <p:ph sz="half" idx="10"/>
          </p:nvPr>
        </p:nvSpPr>
        <p:spPr>
          <a:xfrm>
            <a:off x="623392" y="476672"/>
            <a:ext cx="5384800" cy="4248472"/>
          </a:xfrm>
          <a:prstGeom prst="rect">
            <a:avLst/>
          </a:prstGeom>
        </p:spPr>
        <p:txBody>
          <a:bodyPr/>
          <a:lstStyle>
            <a:lvl1pPr>
              <a:buClr>
                <a:srgbClr val="82A8B6"/>
              </a:buClr>
              <a:defRPr sz="2800" b="1">
                <a:solidFill>
                  <a:srgbClr val="154F98"/>
                </a:solidFill>
                <a:latin typeface="Arial" pitchFamily="34" charset="0"/>
                <a:cs typeface="Arial" pitchFamily="34" charset="0"/>
              </a:defRPr>
            </a:lvl1pPr>
            <a:lvl2pPr>
              <a:buClr>
                <a:srgbClr val="82A8B6"/>
              </a:buClr>
              <a:defRPr sz="2400"/>
            </a:lvl2pPr>
            <a:lvl3pPr>
              <a:buClr>
                <a:srgbClr val="82A8B6"/>
              </a:buClr>
              <a:defRPr sz="2000"/>
            </a:lvl3pPr>
            <a:lvl4pPr>
              <a:buClr>
                <a:srgbClr val="82A8B6"/>
              </a:buClr>
              <a:defRPr sz="1800"/>
            </a:lvl4pPr>
            <a:lvl5pPr>
              <a:buClr>
                <a:srgbClr val="82A8B6"/>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2091642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34312" y="332656"/>
            <a:ext cx="10972800" cy="720080"/>
          </a:xfrm>
          <a:prstGeom prst="rect">
            <a:avLst/>
          </a:prstGeom>
        </p:spPr>
        <p:txBody>
          <a:bodyPr/>
          <a:lstStyle>
            <a:lvl1pPr>
              <a:defRPr b="1">
                <a:solidFill>
                  <a:srgbClr val="154F98"/>
                </a:solidFill>
                <a:latin typeface="Arial"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648104" y="1124744"/>
            <a:ext cx="10945216" cy="3528392"/>
          </a:xfrm>
          <a:prstGeom prst="rect">
            <a:avLst/>
          </a:prstGeom>
        </p:spPr>
        <p:txBody>
          <a:bodyPr/>
          <a:lstStyle>
            <a:lvl1pPr>
              <a:buClr>
                <a:srgbClr val="82A8B6"/>
              </a:buClr>
              <a:defRPr sz="2000">
                <a:solidFill>
                  <a:schemeClr val="tx1"/>
                </a:solidFill>
                <a:latin typeface="Arial" panose="020B0604020202020204" pitchFamily="34" charset="0"/>
                <a:cs typeface="Arial" panose="020B0604020202020204" pitchFamily="34" charset="0"/>
              </a:defRPr>
            </a:lvl1pPr>
            <a:lvl2pPr>
              <a:buClr>
                <a:srgbClr val="82A8B6"/>
              </a:buClr>
              <a:defRPr sz="1800">
                <a:solidFill>
                  <a:schemeClr val="tx1"/>
                </a:solidFill>
                <a:latin typeface="Arial" panose="020B0604020202020204" pitchFamily="34" charset="0"/>
                <a:cs typeface="Arial" panose="020B0604020202020204" pitchFamily="34" charset="0"/>
              </a:defRPr>
            </a:lvl2pPr>
            <a:lvl3pPr>
              <a:buClr>
                <a:srgbClr val="82A8B6"/>
              </a:buClr>
              <a:defRPr sz="1600">
                <a:solidFill>
                  <a:schemeClr val="tx1"/>
                </a:solidFill>
                <a:latin typeface="Arial" panose="020B0604020202020204" pitchFamily="34" charset="0"/>
                <a:cs typeface="Arial" panose="020B0604020202020204" pitchFamily="34" charset="0"/>
              </a:defRPr>
            </a:lvl3pPr>
            <a:lvl4pPr>
              <a:buClr>
                <a:srgbClr val="82A8B6"/>
              </a:buClr>
              <a:defRPr sz="1400">
                <a:solidFill>
                  <a:schemeClr val="tx1"/>
                </a:solidFill>
                <a:latin typeface="Arial" panose="020B0604020202020204" pitchFamily="34" charset="0"/>
                <a:cs typeface="Arial" panose="020B0604020202020204" pitchFamily="34" charset="0"/>
              </a:defRPr>
            </a:lvl4pPr>
            <a:lvl5pPr>
              <a:buClr>
                <a:srgbClr val="82A8B6"/>
              </a:buCl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227068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Vertical Text Placeholder 2"/>
          <p:cNvSpPr>
            <a:spLocks noGrp="1"/>
          </p:cNvSpPr>
          <p:nvPr>
            <p:ph type="body" orient="vert" idx="1"/>
          </p:nvPr>
        </p:nvSpPr>
        <p:spPr>
          <a:xfrm>
            <a:off x="623392" y="476673"/>
            <a:ext cx="10972800" cy="4525963"/>
          </a:xfrm>
          <a:prstGeom prst="rect">
            <a:avLst/>
          </a:prstGeom>
        </p:spPr>
        <p:txBody>
          <a:bodyPr vert="eaVert"/>
          <a:lstStyle>
            <a:lvl1pPr>
              <a:buClr>
                <a:srgbClr val="82A8B6"/>
              </a:buClr>
              <a:defRPr/>
            </a:lvl1pPr>
            <a:lvl2pPr>
              <a:buClr>
                <a:srgbClr val="82A8B6"/>
              </a:buClr>
              <a:defRPr/>
            </a:lvl2pPr>
            <a:lvl3pPr>
              <a:buClr>
                <a:srgbClr val="82A8B6"/>
              </a:buClr>
              <a:defRPr/>
            </a:lvl3pPr>
            <a:lvl4pPr>
              <a:buClr>
                <a:srgbClr val="82A8B6"/>
              </a:buClr>
              <a:defRPr/>
            </a:lvl4pPr>
            <a:lvl5pPr>
              <a:buClr>
                <a:srgbClr val="82A8B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1907426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928580" y="1874640"/>
            <a:ext cx="10363200" cy="1362075"/>
          </a:xfrm>
          <a:prstGeom prst="rect">
            <a:avLst/>
          </a:prstGeom>
        </p:spPr>
        <p:txBody>
          <a:bodyPr anchor="t"/>
          <a:lstStyle>
            <a:lvl1pPr algn="l">
              <a:defRPr sz="4000" b="1" cap="all">
                <a:solidFill>
                  <a:srgbClr val="154F98"/>
                </a:solidFill>
                <a:latin typeface="Arial" pitchFamily="34" charset="0"/>
                <a:cs typeface="Arial" pitchFamily="34" charset="0"/>
              </a:defRPr>
            </a:lvl1pPr>
          </a:lstStyle>
          <a:p>
            <a:r>
              <a:rPr lang="en-US" dirty="0"/>
              <a:t>Click to edit Master title style</a:t>
            </a:r>
            <a:endParaRPr lang="en-GB" dirty="0"/>
          </a:p>
        </p:txBody>
      </p:sp>
      <p:sp>
        <p:nvSpPr>
          <p:cNvPr id="7" name="Text Placeholder 2"/>
          <p:cNvSpPr>
            <a:spLocks noGrp="1"/>
          </p:cNvSpPr>
          <p:nvPr>
            <p:ph type="body" idx="1"/>
          </p:nvPr>
        </p:nvSpPr>
        <p:spPr>
          <a:xfrm>
            <a:off x="928580" y="332657"/>
            <a:ext cx="10363200"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35804950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txBox="1">
            <a:spLocks/>
          </p:cNvSpPr>
          <p:nvPr userDrawn="1"/>
        </p:nvSpPr>
        <p:spPr>
          <a:xfrm rot="16200000">
            <a:off x="-320892" y="5950489"/>
            <a:ext cx="1167384" cy="486833"/>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t>Slide </a:t>
            </a:r>
            <a:fld id="{DFD062F4-2397-434F-8A99-33EF98098076}" type="slidenum">
              <a:rPr lang="en-GB" sz="1600" smtClean="0"/>
              <a:pPr/>
              <a:t>‹#›</a:t>
            </a:fld>
            <a:endParaRPr lang="en-GB" sz="1600" dirty="0"/>
          </a:p>
        </p:txBody>
      </p:sp>
    </p:spTree>
    <p:extLst>
      <p:ext uri="{BB962C8B-B14F-4D97-AF65-F5344CB8AC3E}">
        <p14:creationId xmlns:p14="http://schemas.microsoft.com/office/powerpoint/2010/main" val="1351465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70C54-CEC8-BA4C-5D46-05F7E193A8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1B0E85A-0BE2-8DA0-D095-7BA98678C6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5EAA99-419F-E151-9894-D064ED7CBB2B}"/>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5" name="Footer Placeholder 4">
            <a:extLst>
              <a:ext uri="{FF2B5EF4-FFF2-40B4-BE49-F238E27FC236}">
                <a16:creationId xmlns:a16="http://schemas.microsoft.com/office/drawing/2014/main" id="{E01D3592-664A-9B85-A681-6382CB48F4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2CBE19-F572-F04E-58A8-81BBC701A365}"/>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32140835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07BC-A63D-EDA9-2FB5-808FDB43CF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F4FD8F-4AC7-4D5E-753B-9170B3D2BF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FB86E6-BDC9-9DA1-0E1A-7C74B761CD80}"/>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5" name="Footer Placeholder 4">
            <a:extLst>
              <a:ext uri="{FF2B5EF4-FFF2-40B4-BE49-F238E27FC236}">
                <a16:creationId xmlns:a16="http://schemas.microsoft.com/office/drawing/2014/main" id="{AFB6D24E-74C0-BD19-5823-019B33BEAD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3A44AD-03A0-0635-3382-124D8EEAB255}"/>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577115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8D8F7-6F7D-F9DF-34E0-73C998B32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2BFB10-94AC-3BBD-0FE0-9CD39FECF6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A443FD-BA4F-206B-863F-84EDA7567370}"/>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5" name="Footer Placeholder 4">
            <a:extLst>
              <a:ext uri="{FF2B5EF4-FFF2-40B4-BE49-F238E27FC236}">
                <a16:creationId xmlns:a16="http://schemas.microsoft.com/office/drawing/2014/main" id="{E0E51139-2D2C-5FA4-B50F-EA8E0CE4CE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A45016-54F0-EA9B-0C12-98FC62D97CA8}"/>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2540387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A88F0-9F59-E552-45F5-A2FA26ECE7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27F9D5-C10B-9DFC-F1B4-9E9511271D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B2B37DD-4B76-7015-580F-2D7B179346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31226A-4D6C-8370-FCA5-D841AA7389FE}"/>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6" name="Footer Placeholder 5">
            <a:extLst>
              <a:ext uri="{FF2B5EF4-FFF2-40B4-BE49-F238E27FC236}">
                <a16:creationId xmlns:a16="http://schemas.microsoft.com/office/drawing/2014/main" id="{36EC82E2-EFD9-1B8A-301F-A5AC5B79D7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8F823E-AF53-747E-0B75-60873029307B}"/>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130749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idx="1"/>
          </p:nvPr>
        </p:nvSpPr>
        <p:spPr>
          <a:xfrm>
            <a:off x="490539" y="2393950"/>
            <a:ext cx="7311862" cy="34829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Footer Placeholder 4">
            <a:extLst>
              <a:ext uri="{FF2B5EF4-FFF2-40B4-BE49-F238E27FC236}">
                <a16:creationId xmlns:a16="http://schemas.microsoft.com/office/drawing/2014/main" id="{0FD8E2B2-7AE8-BDC9-4582-14D928EC4D84}"/>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259065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096CF-DD7E-8ABB-D2C7-C1810C26ACA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50D3B6-73D7-42E8-8B03-9185EF28D2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F1ACA5-B4EB-1856-2FAE-119B4A6AC3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295158-E2D5-89DF-E197-695C6C12B5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8E3535-8C3E-25FA-80CF-2C86CD0DC2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E8B11DE-B5FF-0EA6-5C9C-1EADB634FA5E}"/>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8" name="Footer Placeholder 7">
            <a:extLst>
              <a:ext uri="{FF2B5EF4-FFF2-40B4-BE49-F238E27FC236}">
                <a16:creationId xmlns:a16="http://schemas.microsoft.com/office/drawing/2014/main" id="{E635E91D-86A1-0926-A4E5-95DB86AB27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3696575-F358-4EC5-68EF-78EF5A81EE73}"/>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7424671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3352A-60E5-88C9-138A-0CA80E2CC99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3AFE9B9-6101-B6EE-8C3F-C34F270553B5}"/>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4" name="Footer Placeholder 3">
            <a:extLst>
              <a:ext uri="{FF2B5EF4-FFF2-40B4-BE49-F238E27FC236}">
                <a16:creationId xmlns:a16="http://schemas.microsoft.com/office/drawing/2014/main" id="{CAD84D69-6946-68EB-C6CC-1DBB936196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8AACF96-65AB-453E-B364-3FDD8E49CF40}"/>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33448286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79147B-6FFB-63C6-A96E-55C59F5E3D6A}"/>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3" name="Footer Placeholder 2">
            <a:extLst>
              <a:ext uri="{FF2B5EF4-FFF2-40B4-BE49-F238E27FC236}">
                <a16:creationId xmlns:a16="http://schemas.microsoft.com/office/drawing/2014/main" id="{31DD1826-A152-B7D2-3C55-2F0233D04D0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8D4FD7F-C33C-7BD6-B71E-CB84EEC663FB}"/>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40933298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D11DD-FCB5-2335-0366-5D49AFE83C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E1C3BF3-0C52-D240-2C9E-9B649FB7A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B64175-5FCC-7F60-692A-84E8FC3427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6CDD02-A715-C7E1-AB74-90C1F7BE7377}"/>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6" name="Footer Placeholder 5">
            <a:extLst>
              <a:ext uri="{FF2B5EF4-FFF2-40B4-BE49-F238E27FC236}">
                <a16:creationId xmlns:a16="http://schemas.microsoft.com/office/drawing/2014/main" id="{1FBE6FE8-0277-73CE-AE3C-DFB85A2956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05F409-CC26-214D-3CDF-1512292450FA}"/>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27811443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78F41-6D6A-3168-4B98-C90DEC3A56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654A37-F343-F353-7337-0D0BA93748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B33576-E921-9835-AC7E-498C8D8BF3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D250EC-1D73-6DDC-C164-00522D876EC8}"/>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6" name="Footer Placeholder 5">
            <a:extLst>
              <a:ext uri="{FF2B5EF4-FFF2-40B4-BE49-F238E27FC236}">
                <a16:creationId xmlns:a16="http://schemas.microsoft.com/office/drawing/2014/main" id="{94E12C4A-7D56-0D23-2400-4217D246AD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7D41E7-9421-499F-6E43-92351AD5B1B4}"/>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16261688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9AFB0-8C86-4F0F-86B6-51566D8216A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B3A267-FC59-0B33-D556-36A6A09B23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51B393-2FA5-8717-33DD-5316083D3275}"/>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5" name="Footer Placeholder 4">
            <a:extLst>
              <a:ext uri="{FF2B5EF4-FFF2-40B4-BE49-F238E27FC236}">
                <a16:creationId xmlns:a16="http://schemas.microsoft.com/office/drawing/2014/main" id="{AFE6A983-45EA-FBEF-6C86-28D01579DF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30BC97-43B0-CE87-744C-37886EA6DED2}"/>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7082065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04EDD5-AE95-214F-3297-8B59129824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37338E-4AB9-1761-CED3-DB25F7B68D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550EF9-B73E-032D-91B0-C18D3180C400}"/>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5" name="Footer Placeholder 4">
            <a:extLst>
              <a:ext uri="{FF2B5EF4-FFF2-40B4-BE49-F238E27FC236}">
                <a16:creationId xmlns:a16="http://schemas.microsoft.com/office/drawing/2014/main" id="{14FCDC34-018B-EA3D-F47B-EE5453EAB6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549DEE-75AC-44B5-927D-0A111E9AA609}"/>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13733861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1556" y="509660"/>
            <a:ext cx="9373600" cy="720000"/>
          </a:xfrm>
        </p:spPr>
        <p:txBody>
          <a:bodyPr/>
          <a:lstStyle>
            <a:lvl1pPr marL="407194" indent="-407194">
              <a:defRPr sz="2100">
                <a:solidFill>
                  <a:schemeClr val="tx2">
                    <a:lumMod val="75000"/>
                    <a:lumOff val="25000"/>
                  </a:schemeClr>
                </a:solidFill>
              </a:defRPr>
            </a:lvl1pPr>
          </a:lstStyle>
          <a:p>
            <a:r>
              <a:rPr lang="en-US"/>
              <a:t>Click to edit Master title style</a:t>
            </a:r>
            <a:endParaRPr lang="en-GB"/>
          </a:p>
        </p:txBody>
      </p:sp>
      <p:sp>
        <p:nvSpPr>
          <p:cNvPr id="3" name="Content Placeholder 2"/>
          <p:cNvSpPr>
            <a:spLocks noGrp="1"/>
          </p:cNvSpPr>
          <p:nvPr>
            <p:ph sz="half" idx="1" hasCustomPrompt="1"/>
          </p:nvPr>
        </p:nvSpPr>
        <p:spPr>
          <a:xfrm>
            <a:off x="490539" y="1890713"/>
            <a:ext cx="5360400" cy="4574743"/>
          </a:xfrm>
        </p:spPr>
        <p:txBody>
          <a:bodyPr lIns="36000" tIns="36000" rIns="36000" bIns="36000"/>
          <a:lstStyle>
            <a:lvl1pPr>
              <a:spcBef>
                <a:spcPts val="450"/>
              </a:spcBef>
              <a:defRPr>
                <a:solidFill>
                  <a:schemeClr val="tx2">
                    <a:lumMod val="85000"/>
                    <a:lumOff val="15000"/>
                  </a:schemeClr>
                </a:solidFill>
              </a:defRPr>
            </a:lvl1pPr>
            <a:lvl2pPr>
              <a:spcBef>
                <a:spcPts val="450"/>
              </a:spcBef>
              <a:defRPr>
                <a:solidFill>
                  <a:schemeClr val="tx2">
                    <a:lumMod val="85000"/>
                    <a:lumOff val="15000"/>
                  </a:schemeClr>
                </a:solidFill>
              </a:defRPr>
            </a:lvl2pPr>
            <a:lvl3pPr>
              <a:spcBef>
                <a:spcPts val="450"/>
              </a:spcBef>
              <a:defRPr>
                <a:solidFill>
                  <a:schemeClr val="tx2">
                    <a:lumMod val="85000"/>
                    <a:lumOff val="15000"/>
                  </a:schemeClr>
                </a:solidFill>
              </a:defRPr>
            </a:lvl3pPr>
            <a:lvl4pPr marL="339329" indent="-135731">
              <a:spcBef>
                <a:spcPts val="450"/>
              </a:spcBef>
              <a:buClr>
                <a:schemeClr val="tx2">
                  <a:lumMod val="75000"/>
                  <a:lumOff val="25000"/>
                </a:schemeClr>
              </a:buClr>
              <a:buFont typeface="Wingdings 2" panose="05020102010507070707" pitchFamily="18" charset="2"/>
              <a:buChar char="Ò"/>
              <a:tabLst>
                <a:tab pos="135731" algn="l"/>
              </a:tabLst>
              <a:defRPr sz="1200"/>
            </a:lvl4pPr>
            <a:lvl5pPr marL="339329" indent="-135731">
              <a:spcBef>
                <a:spcPts val="450"/>
              </a:spcBef>
              <a:buClr>
                <a:schemeClr val="tx2">
                  <a:lumMod val="75000"/>
                  <a:lumOff val="25000"/>
                </a:schemeClr>
              </a:buClr>
              <a:buFont typeface="Wingdings 2" panose="05020102010507070707" pitchFamily="18" charset="2"/>
              <a:buChar char="Ò"/>
              <a:defRPr sz="1200">
                <a:solidFill>
                  <a:schemeClr val="tx2">
                    <a:lumMod val="95000"/>
                    <a:lumOff val="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9" name="Content Placeholder 2">
            <a:extLst>
              <a:ext uri="{FF2B5EF4-FFF2-40B4-BE49-F238E27FC236}">
                <a16:creationId xmlns:a16="http://schemas.microsoft.com/office/drawing/2014/main" id="{7915AB84-CF2E-4080-B169-77DE42460BAC}"/>
              </a:ext>
            </a:extLst>
          </p:cNvPr>
          <p:cNvSpPr>
            <a:spLocks noGrp="1"/>
          </p:cNvSpPr>
          <p:nvPr>
            <p:ph sz="half" idx="13" hasCustomPrompt="1"/>
          </p:nvPr>
        </p:nvSpPr>
        <p:spPr>
          <a:xfrm>
            <a:off x="6096000" y="1890713"/>
            <a:ext cx="5360400" cy="4574743"/>
          </a:xfrm>
        </p:spPr>
        <p:txBody>
          <a:bodyPr lIns="36000" tIns="36000" rIns="36000" bIns="36000"/>
          <a:lstStyle>
            <a:lvl1pPr>
              <a:spcBef>
                <a:spcPts val="450"/>
              </a:spcBef>
              <a:defRPr>
                <a:solidFill>
                  <a:schemeClr val="tx2">
                    <a:lumMod val="85000"/>
                    <a:lumOff val="15000"/>
                  </a:schemeClr>
                </a:solidFill>
              </a:defRPr>
            </a:lvl1pPr>
            <a:lvl2pPr>
              <a:spcBef>
                <a:spcPts val="450"/>
              </a:spcBef>
              <a:defRPr>
                <a:solidFill>
                  <a:schemeClr val="tx2">
                    <a:lumMod val="85000"/>
                    <a:lumOff val="15000"/>
                  </a:schemeClr>
                </a:solidFill>
              </a:defRPr>
            </a:lvl2pPr>
            <a:lvl3pPr>
              <a:spcBef>
                <a:spcPts val="450"/>
              </a:spcBef>
              <a:defRPr>
                <a:solidFill>
                  <a:schemeClr val="tx2">
                    <a:lumMod val="85000"/>
                    <a:lumOff val="15000"/>
                  </a:schemeClr>
                </a:solidFill>
              </a:defRPr>
            </a:lvl3pPr>
            <a:lvl4pPr marL="339329" indent="-135731">
              <a:spcBef>
                <a:spcPts val="450"/>
              </a:spcBef>
              <a:buClr>
                <a:schemeClr val="tx2">
                  <a:lumMod val="75000"/>
                  <a:lumOff val="25000"/>
                </a:schemeClr>
              </a:buClr>
              <a:buFont typeface="Wingdings 2" panose="05020102010507070707" pitchFamily="18" charset="2"/>
              <a:buChar char="Ò"/>
              <a:tabLst>
                <a:tab pos="135731" algn="l"/>
              </a:tabLst>
              <a:defRPr sz="1200"/>
            </a:lvl4pPr>
            <a:lvl5pPr marL="339329" indent="-135731">
              <a:spcBef>
                <a:spcPts val="450"/>
              </a:spcBef>
              <a:buClr>
                <a:schemeClr val="tx2">
                  <a:lumMod val="75000"/>
                  <a:lumOff val="25000"/>
                </a:schemeClr>
              </a:buClr>
              <a:buFont typeface="Wingdings 2" panose="05020102010507070707" pitchFamily="18" charset="2"/>
              <a:buChar char="Ò"/>
              <a:defRPr sz="1200">
                <a:solidFill>
                  <a:schemeClr val="tx2">
                    <a:lumMod val="95000"/>
                    <a:lumOff val="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76816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77871" y="6135523"/>
            <a:ext cx="1649920" cy="561997"/>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8976320" cy="4869160"/>
          </a:xfrm>
          <a:prstGeom prst="rect">
            <a:avLst/>
          </a:prstGeom>
        </p:spPr>
      </p:pic>
    </p:spTree>
    <p:custDataLst>
      <p:tags r:id="rId1"/>
    </p:custDataLst>
    <p:extLst>
      <p:ext uri="{BB962C8B-B14F-4D97-AF65-F5344CB8AC3E}">
        <p14:creationId xmlns:p14="http://schemas.microsoft.com/office/powerpoint/2010/main" val="31626175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0" y="476673"/>
            <a:ext cx="5384800" cy="4248471"/>
          </a:xfrm>
          <a:prstGeom prst="rect">
            <a:avLst/>
          </a:prstGeom>
        </p:spPr>
        <p:txBody>
          <a:bodyPr/>
          <a:lstStyle>
            <a:lvl1pPr marL="457200" indent="-457200">
              <a:buClr>
                <a:srgbClr val="82A8B6"/>
              </a:buClr>
              <a:buFont typeface="Wingdings" panose="05000000000000000000" pitchFamily="2" charset="2"/>
              <a:buChar char="§"/>
              <a:defRPr sz="2800" b="1">
                <a:solidFill>
                  <a:srgbClr val="154F98"/>
                </a:solidFill>
                <a:latin typeface="Arial" pitchFamily="34" charset="0"/>
                <a:cs typeface="Arial" pitchFamily="34" charset="0"/>
              </a:defRPr>
            </a:lvl1pPr>
            <a:lvl2pPr>
              <a:buClr>
                <a:srgbClr val="82A8B6"/>
              </a:buClr>
              <a:defRPr sz="2400"/>
            </a:lvl2pPr>
            <a:lvl3pPr>
              <a:buClr>
                <a:srgbClr val="82A8B6"/>
              </a:buClr>
              <a:defRPr sz="2000"/>
            </a:lvl3pPr>
            <a:lvl4pPr>
              <a:buClr>
                <a:srgbClr val="82A8B6"/>
              </a:buClr>
              <a:defRPr sz="1800"/>
            </a:lvl4pPr>
            <a:lvl5pPr>
              <a:buClr>
                <a:srgbClr val="82A8B6"/>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Box 4"/>
          <p:cNvSpPr txBox="1"/>
          <p:nvPr userDrawn="1"/>
        </p:nvSpPr>
        <p:spPr>
          <a:xfrm>
            <a:off x="4559829" y="4077072"/>
            <a:ext cx="3456384" cy="369332"/>
          </a:xfrm>
          <a:prstGeom prst="rect">
            <a:avLst/>
          </a:prstGeom>
          <a:noFill/>
        </p:spPr>
        <p:txBody>
          <a:bodyPr wrap="square" rtlCol="0">
            <a:spAutoFit/>
          </a:bodyPr>
          <a:lstStyle/>
          <a:p>
            <a:endParaRPr lang="en-GB" dirty="0"/>
          </a:p>
        </p:txBody>
      </p:sp>
      <p:sp>
        <p:nvSpPr>
          <p:cNvPr id="6" name="Content Placeholder 2"/>
          <p:cNvSpPr>
            <a:spLocks noGrp="1"/>
          </p:cNvSpPr>
          <p:nvPr>
            <p:ph sz="half" idx="10"/>
          </p:nvPr>
        </p:nvSpPr>
        <p:spPr>
          <a:xfrm>
            <a:off x="623392" y="476672"/>
            <a:ext cx="5384800" cy="4248472"/>
          </a:xfrm>
          <a:prstGeom prst="rect">
            <a:avLst/>
          </a:prstGeom>
        </p:spPr>
        <p:txBody>
          <a:bodyPr/>
          <a:lstStyle>
            <a:lvl1pPr>
              <a:buClr>
                <a:srgbClr val="82A8B6"/>
              </a:buClr>
              <a:defRPr sz="2800" b="1">
                <a:solidFill>
                  <a:srgbClr val="154F98"/>
                </a:solidFill>
                <a:latin typeface="Arial" pitchFamily="34" charset="0"/>
                <a:cs typeface="Arial" pitchFamily="34" charset="0"/>
              </a:defRPr>
            </a:lvl1pPr>
            <a:lvl2pPr>
              <a:buClr>
                <a:srgbClr val="82A8B6"/>
              </a:buClr>
              <a:defRPr sz="2400"/>
            </a:lvl2pPr>
            <a:lvl3pPr>
              <a:buClr>
                <a:srgbClr val="82A8B6"/>
              </a:buClr>
              <a:defRPr sz="2000"/>
            </a:lvl3pPr>
            <a:lvl4pPr>
              <a:buClr>
                <a:srgbClr val="82A8B6"/>
              </a:buClr>
              <a:defRPr sz="1800"/>
            </a:lvl4pPr>
            <a:lvl5pPr>
              <a:buClr>
                <a:srgbClr val="82A8B6"/>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1618354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idx="1"/>
          </p:nvPr>
        </p:nvSpPr>
        <p:spPr>
          <a:xfrm>
            <a:off x="490539" y="2393950"/>
            <a:ext cx="7311862" cy="34829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fr-FR"/>
              <a:t>Cliquez pour modifier les styles du texte du masque</a:t>
            </a:r>
          </a:p>
        </p:txBody>
      </p:sp>
      <p:sp>
        <p:nvSpPr>
          <p:cNvPr id="4" name="Footer Placeholder 4">
            <a:extLst>
              <a:ext uri="{FF2B5EF4-FFF2-40B4-BE49-F238E27FC236}">
                <a16:creationId xmlns:a16="http://schemas.microsoft.com/office/drawing/2014/main" id="{274707AD-7E64-B285-8046-95C08D1EE16E}"/>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1657128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34312" y="332656"/>
            <a:ext cx="10972800" cy="720080"/>
          </a:xfrm>
          <a:prstGeom prst="rect">
            <a:avLst/>
          </a:prstGeom>
        </p:spPr>
        <p:txBody>
          <a:bodyPr/>
          <a:lstStyle>
            <a:lvl1pPr>
              <a:defRPr b="1">
                <a:solidFill>
                  <a:srgbClr val="154F98"/>
                </a:solidFill>
                <a:latin typeface="Arial"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648104" y="1124744"/>
            <a:ext cx="10945216" cy="3528392"/>
          </a:xfrm>
          <a:prstGeom prst="rect">
            <a:avLst/>
          </a:prstGeom>
        </p:spPr>
        <p:txBody>
          <a:bodyPr/>
          <a:lstStyle>
            <a:lvl1pPr>
              <a:buClr>
                <a:srgbClr val="82A8B6"/>
              </a:buClr>
              <a:defRPr sz="2000">
                <a:solidFill>
                  <a:schemeClr val="tx1"/>
                </a:solidFill>
                <a:latin typeface="Arial" panose="020B0604020202020204" pitchFamily="34" charset="0"/>
                <a:cs typeface="Arial" panose="020B0604020202020204" pitchFamily="34" charset="0"/>
              </a:defRPr>
            </a:lvl1pPr>
            <a:lvl2pPr>
              <a:buClr>
                <a:srgbClr val="82A8B6"/>
              </a:buClr>
              <a:defRPr sz="1800">
                <a:solidFill>
                  <a:schemeClr val="tx1"/>
                </a:solidFill>
                <a:latin typeface="Arial" panose="020B0604020202020204" pitchFamily="34" charset="0"/>
                <a:cs typeface="Arial" panose="020B0604020202020204" pitchFamily="34" charset="0"/>
              </a:defRPr>
            </a:lvl2pPr>
            <a:lvl3pPr>
              <a:buClr>
                <a:srgbClr val="82A8B6"/>
              </a:buClr>
              <a:defRPr sz="1600">
                <a:solidFill>
                  <a:schemeClr val="tx1"/>
                </a:solidFill>
                <a:latin typeface="Arial" panose="020B0604020202020204" pitchFamily="34" charset="0"/>
                <a:cs typeface="Arial" panose="020B0604020202020204" pitchFamily="34" charset="0"/>
              </a:defRPr>
            </a:lvl3pPr>
            <a:lvl4pPr>
              <a:buClr>
                <a:srgbClr val="82A8B6"/>
              </a:buClr>
              <a:defRPr sz="1400">
                <a:solidFill>
                  <a:schemeClr val="tx1"/>
                </a:solidFill>
                <a:latin typeface="Arial" panose="020B0604020202020204" pitchFamily="34" charset="0"/>
                <a:cs typeface="Arial" panose="020B0604020202020204" pitchFamily="34" charset="0"/>
              </a:defRPr>
            </a:lvl4pPr>
            <a:lvl5pPr>
              <a:buClr>
                <a:srgbClr val="82A8B6"/>
              </a:buCl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37768122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Vertical Text Placeholder 2"/>
          <p:cNvSpPr>
            <a:spLocks noGrp="1"/>
          </p:cNvSpPr>
          <p:nvPr>
            <p:ph type="body" orient="vert" idx="1"/>
          </p:nvPr>
        </p:nvSpPr>
        <p:spPr>
          <a:xfrm>
            <a:off x="623392" y="476673"/>
            <a:ext cx="10972800" cy="4525963"/>
          </a:xfrm>
          <a:prstGeom prst="rect">
            <a:avLst/>
          </a:prstGeom>
        </p:spPr>
        <p:txBody>
          <a:bodyPr vert="eaVert"/>
          <a:lstStyle>
            <a:lvl1pPr>
              <a:buClr>
                <a:srgbClr val="82A8B6"/>
              </a:buClr>
              <a:defRPr/>
            </a:lvl1pPr>
            <a:lvl2pPr>
              <a:buClr>
                <a:srgbClr val="82A8B6"/>
              </a:buClr>
              <a:defRPr/>
            </a:lvl2pPr>
            <a:lvl3pPr>
              <a:buClr>
                <a:srgbClr val="82A8B6"/>
              </a:buClr>
              <a:defRPr/>
            </a:lvl3pPr>
            <a:lvl4pPr>
              <a:buClr>
                <a:srgbClr val="82A8B6"/>
              </a:buClr>
              <a:defRPr/>
            </a:lvl4pPr>
            <a:lvl5pPr>
              <a:buClr>
                <a:srgbClr val="82A8B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19747292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928580" y="1874640"/>
            <a:ext cx="10363200" cy="1362075"/>
          </a:xfrm>
          <a:prstGeom prst="rect">
            <a:avLst/>
          </a:prstGeom>
        </p:spPr>
        <p:txBody>
          <a:bodyPr anchor="t"/>
          <a:lstStyle>
            <a:lvl1pPr algn="l">
              <a:defRPr sz="4000" b="1" cap="all">
                <a:solidFill>
                  <a:srgbClr val="154F98"/>
                </a:solidFill>
                <a:latin typeface="Arial" pitchFamily="34" charset="0"/>
                <a:cs typeface="Arial" pitchFamily="34" charset="0"/>
              </a:defRPr>
            </a:lvl1pPr>
          </a:lstStyle>
          <a:p>
            <a:r>
              <a:rPr lang="en-US" dirty="0"/>
              <a:t>Click to edit Master title style</a:t>
            </a:r>
            <a:endParaRPr lang="en-GB" dirty="0"/>
          </a:p>
        </p:txBody>
      </p:sp>
      <p:sp>
        <p:nvSpPr>
          <p:cNvPr id="7" name="Text Placeholder 2"/>
          <p:cNvSpPr>
            <a:spLocks noGrp="1"/>
          </p:cNvSpPr>
          <p:nvPr>
            <p:ph type="body" idx="1"/>
          </p:nvPr>
        </p:nvSpPr>
        <p:spPr>
          <a:xfrm>
            <a:off x="928580" y="332657"/>
            <a:ext cx="10363200"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23033096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1556" y="509660"/>
            <a:ext cx="9373600" cy="720000"/>
          </a:xfrm>
        </p:spPr>
        <p:txBody>
          <a:bodyPr/>
          <a:lstStyle>
            <a:lvl1pPr marL="407194" indent="-407194">
              <a:defRPr sz="2100">
                <a:solidFill>
                  <a:schemeClr val="tx2">
                    <a:lumMod val="75000"/>
                    <a:lumOff val="25000"/>
                  </a:schemeClr>
                </a:solidFill>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90539" y="1890713"/>
            <a:ext cx="5360400" cy="4574743"/>
          </a:xfrm>
        </p:spPr>
        <p:txBody>
          <a:bodyPr lIns="36000" tIns="36000" rIns="36000" bIns="36000"/>
          <a:lstStyle>
            <a:lvl1pPr>
              <a:spcBef>
                <a:spcPts val="450"/>
              </a:spcBef>
              <a:defRPr>
                <a:solidFill>
                  <a:schemeClr val="tx2">
                    <a:lumMod val="85000"/>
                    <a:lumOff val="15000"/>
                  </a:schemeClr>
                </a:solidFill>
              </a:defRPr>
            </a:lvl1pPr>
            <a:lvl2pPr>
              <a:spcBef>
                <a:spcPts val="450"/>
              </a:spcBef>
              <a:defRPr>
                <a:solidFill>
                  <a:schemeClr val="tx2">
                    <a:lumMod val="85000"/>
                    <a:lumOff val="15000"/>
                  </a:schemeClr>
                </a:solidFill>
              </a:defRPr>
            </a:lvl2pPr>
            <a:lvl3pPr>
              <a:spcBef>
                <a:spcPts val="450"/>
              </a:spcBef>
              <a:defRPr>
                <a:solidFill>
                  <a:schemeClr val="tx2">
                    <a:lumMod val="85000"/>
                    <a:lumOff val="15000"/>
                  </a:schemeClr>
                </a:solidFill>
              </a:defRPr>
            </a:lvl3pPr>
            <a:lvl4pPr marL="339329" indent="-135731">
              <a:spcBef>
                <a:spcPts val="450"/>
              </a:spcBef>
              <a:buClr>
                <a:schemeClr val="tx2">
                  <a:lumMod val="75000"/>
                  <a:lumOff val="25000"/>
                </a:schemeClr>
              </a:buClr>
              <a:buFont typeface="Wingdings 2" panose="05020102010507070707" pitchFamily="18" charset="2"/>
              <a:buChar char="Ò"/>
              <a:tabLst>
                <a:tab pos="135731" algn="l"/>
              </a:tabLst>
              <a:defRPr sz="1200"/>
            </a:lvl4pPr>
            <a:lvl5pPr marL="339329" indent="-135731">
              <a:spcBef>
                <a:spcPts val="450"/>
              </a:spcBef>
              <a:buClr>
                <a:schemeClr val="tx2">
                  <a:lumMod val="75000"/>
                  <a:lumOff val="25000"/>
                </a:schemeClr>
              </a:buClr>
              <a:buFont typeface="Wingdings 2" panose="05020102010507070707" pitchFamily="18" charset="2"/>
              <a:buChar char="Ò"/>
              <a:defRPr sz="1200">
                <a:solidFill>
                  <a:schemeClr val="tx2">
                    <a:lumMod val="95000"/>
                    <a:lumOff val="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r>
              <a:rPr lang="en-GB" dirty="0"/>
              <a:t>Date: Monday / 01 / October / 2019</a:t>
            </a:r>
          </a:p>
        </p:txBody>
      </p:sp>
      <p:sp>
        <p:nvSpPr>
          <p:cNvPr id="9" name="Content Placeholder 2">
            <a:extLst>
              <a:ext uri="{FF2B5EF4-FFF2-40B4-BE49-F238E27FC236}">
                <a16:creationId xmlns:a16="http://schemas.microsoft.com/office/drawing/2014/main" id="{7915AB84-CF2E-4080-B169-77DE42460BAC}"/>
              </a:ext>
            </a:extLst>
          </p:cNvPr>
          <p:cNvSpPr>
            <a:spLocks noGrp="1"/>
          </p:cNvSpPr>
          <p:nvPr>
            <p:ph sz="half" idx="13" hasCustomPrompt="1"/>
          </p:nvPr>
        </p:nvSpPr>
        <p:spPr>
          <a:xfrm>
            <a:off x="6096000" y="1890713"/>
            <a:ext cx="5360400" cy="4574743"/>
          </a:xfrm>
        </p:spPr>
        <p:txBody>
          <a:bodyPr lIns="36000" tIns="36000" rIns="36000" bIns="36000"/>
          <a:lstStyle>
            <a:lvl1pPr>
              <a:spcBef>
                <a:spcPts val="450"/>
              </a:spcBef>
              <a:defRPr>
                <a:solidFill>
                  <a:schemeClr val="tx2">
                    <a:lumMod val="85000"/>
                    <a:lumOff val="15000"/>
                  </a:schemeClr>
                </a:solidFill>
              </a:defRPr>
            </a:lvl1pPr>
            <a:lvl2pPr>
              <a:spcBef>
                <a:spcPts val="450"/>
              </a:spcBef>
              <a:defRPr>
                <a:solidFill>
                  <a:schemeClr val="tx2">
                    <a:lumMod val="85000"/>
                    <a:lumOff val="15000"/>
                  </a:schemeClr>
                </a:solidFill>
              </a:defRPr>
            </a:lvl2pPr>
            <a:lvl3pPr>
              <a:spcBef>
                <a:spcPts val="450"/>
              </a:spcBef>
              <a:defRPr>
                <a:solidFill>
                  <a:schemeClr val="tx2">
                    <a:lumMod val="85000"/>
                    <a:lumOff val="15000"/>
                  </a:schemeClr>
                </a:solidFill>
              </a:defRPr>
            </a:lvl3pPr>
            <a:lvl4pPr marL="339329" indent="-135731">
              <a:spcBef>
                <a:spcPts val="450"/>
              </a:spcBef>
              <a:buClr>
                <a:schemeClr val="tx2">
                  <a:lumMod val="75000"/>
                  <a:lumOff val="25000"/>
                </a:schemeClr>
              </a:buClr>
              <a:buFont typeface="Wingdings 2" panose="05020102010507070707" pitchFamily="18" charset="2"/>
              <a:buChar char="Ò"/>
              <a:tabLst>
                <a:tab pos="135731" algn="l"/>
              </a:tabLst>
              <a:defRPr sz="1200"/>
            </a:lvl4pPr>
            <a:lvl5pPr marL="339329" indent="-135731">
              <a:spcBef>
                <a:spcPts val="450"/>
              </a:spcBef>
              <a:buClr>
                <a:schemeClr val="tx2">
                  <a:lumMod val="75000"/>
                  <a:lumOff val="25000"/>
                </a:schemeClr>
              </a:buClr>
              <a:buFont typeface="Wingdings 2" panose="05020102010507070707" pitchFamily="18" charset="2"/>
              <a:buChar char="Ò"/>
              <a:defRPr sz="1200">
                <a:solidFill>
                  <a:schemeClr val="tx2">
                    <a:lumMod val="95000"/>
                    <a:lumOff val="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292260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20"/>
            <a:ext cx="7200000" cy="608525"/>
          </a:xfrm>
        </p:spPr>
        <p:txBody>
          <a:bodyPr wrap="square" bIns="54000" anchor="t" anchorCtr="0">
            <a:noAutofit/>
          </a:bodyPr>
          <a:lstStyle>
            <a:lvl1pPr algn="l">
              <a:defRPr sz="4000"/>
            </a:lvl1pPr>
          </a:lstStyle>
          <a:p>
            <a:r>
              <a:rPr lang="de-DE"/>
              <a:t>Mastertitelformat bearbeiten</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1">
                <a:solidFill>
                  <a:schemeClr val="accent1"/>
                </a:solidFill>
              </a:defRPr>
            </a:lvl2pPr>
            <a:lvl3pPr marL="914419" indent="0" algn="ctr">
              <a:buNone/>
              <a:defRPr sz="1801"/>
            </a:lvl3pPr>
            <a:lvl4pPr marL="1371629" indent="0" algn="ctr">
              <a:buNone/>
              <a:defRPr sz="1600"/>
            </a:lvl4pPr>
            <a:lvl5pPr marL="1828837" indent="0" algn="ctr">
              <a:buNone/>
              <a:defRPr sz="1600"/>
            </a:lvl5pPr>
            <a:lvl6pPr marL="2286046" indent="0" algn="ctr">
              <a:buNone/>
              <a:defRPr sz="1600"/>
            </a:lvl6pPr>
            <a:lvl7pPr marL="2743257" indent="0" algn="ctr">
              <a:buNone/>
              <a:defRPr sz="1600"/>
            </a:lvl7pPr>
            <a:lvl8pPr marL="3200467" indent="0" algn="ctr">
              <a:buNone/>
              <a:defRPr sz="1600"/>
            </a:lvl8pPr>
            <a:lvl9pPr marL="3657676" indent="0" algn="ctr">
              <a:buNone/>
              <a:defRPr sz="1600"/>
            </a:lvl9pPr>
          </a:lstStyle>
          <a:p>
            <a:r>
              <a:rPr lang="de-DE"/>
              <a:t>Master-Untertitelformat bearbeiten</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1">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3"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1">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10764191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15317445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a:xfrm>
            <a:off x="490540" y="2393956"/>
            <a:ext cx="7311862" cy="34829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7" y="3244436"/>
            <a:ext cx="7619999" cy="3623095"/>
          </a:xfrm>
          <a:prstGeom prst="rect">
            <a:avLst/>
          </a:prstGeom>
        </p:spPr>
      </p:pic>
      <p:sp>
        <p:nvSpPr>
          <p:cNvPr id="10" name="Text Placeholder 9"/>
          <p:cNvSpPr>
            <a:spLocks noGrp="1"/>
          </p:cNvSpPr>
          <p:nvPr>
            <p:ph type="body" sz="quarter" idx="13"/>
          </p:nvPr>
        </p:nvSpPr>
        <p:spPr>
          <a:xfrm>
            <a:off x="490538" y="4796729"/>
            <a:ext cx="3412800" cy="694087"/>
          </a:xfrm>
        </p:spPr>
        <p:txBody>
          <a:bodyPr tIns="108000">
            <a:spAutoFit/>
          </a:bodyPr>
          <a:lstStyle>
            <a:lvl1pPr marL="489610" indent="-489610">
              <a:buSzPct val="150000"/>
              <a:buFontTx/>
              <a:buBlip>
                <a:blip r:embed="rId3"/>
              </a:buBlip>
              <a:defRPr b="0">
                <a:solidFill>
                  <a:schemeClr val="tx1"/>
                </a:solidFill>
              </a:defRPr>
            </a:lvl1pPr>
            <a:lvl2pPr marL="669614" indent="-180003">
              <a:buClr>
                <a:schemeClr val="accent2"/>
              </a:buClr>
              <a:buSzPct val="80000"/>
              <a:buFont typeface="Wingdings 3" panose="05040102010807070707" pitchFamily="18" charset="2"/>
              <a:buChar char="u"/>
              <a:defRPr sz="1001"/>
            </a:lvl2pPr>
          </a:lstStyle>
          <a:p>
            <a:pPr lvl="0"/>
            <a:r>
              <a:rPr lang="de-DE"/>
              <a:t>Mastertextformat bearbeiten</a:t>
            </a:r>
          </a:p>
          <a:p>
            <a:pPr lvl="1"/>
            <a:r>
              <a:rPr lang="de-DE"/>
              <a:t>Zweite Ebene</a:t>
            </a:r>
          </a:p>
        </p:txBody>
      </p:sp>
    </p:spTree>
    <p:extLst>
      <p:ext uri="{BB962C8B-B14F-4D97-AF65-F5344CB8AC3E}">
        <p14:creationId xmlns:p14="http://schemas.microsoft.com/office/powerpoint/2010/main" val="30714419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2273301" y="720000"/>
            <a:ext cx="9918700" cy="6138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001"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a:xfrm>
            <a:off x="490540" y="2393956"/>
            <a:ext cx="7311862" cy="34829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3"/>
            <a:ext cx="7505700" cy="154017"/>
          </a:xfrm>
          <a:prstGeom prst="rect">
            <a:avLst/>
          </a:prstGeom>
          <a:noFill/>
        </p:spPr>
        <p:txBody>
          <a:bodyPr wrap="square" lIns="0" tIns="0" rIns="0" bIns="0" rtlCol="0">
            <a:spAutoFit/>
          </a:bodyPr>
          <a:lstStyle/>
          <a:p>
            <a:pPr algn="r"/>
            <a:r>
              <a:rPr lang="en-GB" sz="1001"/>
              <a:t>NB Manually place “ilo.org” device in front of image</a:t>
            </a:r>
          </a:p>
        </p:txBody>
      </p:sp>
    </p:spTree>
    <p:extLst>
      <p:ext uri="{BB962C8B-B14F-4D97-AF65-F5344CB8AC3E}">
        <p14:creationId xmlns:p14="http://schemas.microsoft.com/office/powerpoint/2010/main" val="10112762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a:xfrm>
            <a:off x="490540" y="2393956"/>
            <a:ext cx="7311862" cy="34829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3"/>
            <a:ext cx="7505700" cy="154017"/>
          </a:xfrm>
          <a:prstGeom prst="rect">
            <a:avLst/>
          </a:prstGeom>
          <a:noFill/>
        </p:spPr>
        <p:txBody>
          <a:bodyPr wrap="square" lIns="0" tIns="0" rIns="0" bIns="0" rtlCol="0">
            <a:spAutoFit/>
          </a:bodyPr>
          <a:lstStyle/>
          <a:p>
            <a:pPr algn="r"/>
            <a:r>
              <a:rPr lang="en-GB" sz="1001"/>
              <a:t>NB Manually place “ilo.org” device in front of image</a:t>
            </a:r>
          </a:p>
        </p:txBody>
      </p:sp>
      <p:sp>
        <p:nvSpPr>
          <p:cNvPr id="10" name="Picture Placeholder 9"/>
          <p:cNvSpPr>
            <a:spLocks noGrp="1"/>
          </p:cNvSpPr>
          <p:nvPr>
            <p:ph type="pic" sz="quarter" idx="13" hasCustomPrompt="1"/>
          </p:nvPr>
        </p:nvSpPr>
        <p:spPr>
          <a:xfrm>
            <a:off x="8289132"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1">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41"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1" b="0">
                <a:solidFill>
                  <a:schemeClr val="bg1"/>
                </a:solidFill>
              </a:defRPr>
            </a:lvl1pPr>
            <a:lvl2pPr>
              <a:defRPr sz="1001">
                <a:solidFill>
                  <a:schemeClr val="bg1"/>
                </a:solidFill>
              </a:defRPr>
            </a:lvl2pPr>
            <a:lvl3pPr>
              <a:defRPr sz="1001">
                <a:solidFill>
                  <a:schemeClr val="bg1"/>
                </a:solidFill>
              </a:defRPr>
            </a:lvl3pPr>
            <a:lvl4pPr>
              <a:defRPr sz="1001">
                <a:solidFill>
                  <a:schemeClr val="bg1"/>
                </a:solidFill>
              </a:defRPr>
            </a:lvl4pPr>
            <a:lvl5pPr>
              <a:defRPr sz="1001">
                <a:solidFill>
                  <a:schemeClr val="bg1"/>
                </a:solidFill>
              </a:defRPr>
            </a:lvl5pPr>
          </a:lstStyle>
          <a:p>
            <a:pPr lvl="0"/>
            <a:r>
              <a:rPr lang="de-DE"/>
              <a:t>Mastertextformat bearbeiten</a:t>
            </a:r>
          </a:p>
        </p:txBody>
      </p:sp>
    </p:spTree>
    <p:extLst>
      <p:ext uri="{BB962C8B-B14F-4D97-AF65-F5344CB8AC3E}">
        <p14:creationId xmlns:p14="http://schemas.microsoft.com/office/powerpoint/2010/main" val="34432493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Content Placeholder 3"/>
          <p:cNvSpPr>
            <a:spLocks noGrp="1"/>
          </p:cNvSpPr>
          <p:nvPr>
            <p:ph sz="half" idx="2"/>
          </p:nvPr>
        </p:nvSpPr>
        <p:spPr>
          <a:xfrm>
            <a:off x="6341063" y="2393955"/>
            <a:ext cx="5360400" cy="348297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3885021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Footer Placeholder 4">
            <a:extLst>
              <a:ext uri="{FF2B5EF4-FFF2-40B4-BE49-F238E27FC236}">
                <a16:creationId xmlns:a16="http://schemas.microsoft.com/office/drawing/2014/main" id="{C8CE9796-2F9F-C960-D791-E129268374B1}"/>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29471306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Content Placeholder 3"/>
          <p:cNvSpPr>
            <a:spLocks noGrp="1"/>
          </p:cNvSpPr>
          <p:nvPr>
            <p:ph sz="half" idx="2"/>
          </p:nvPr>
        </p:nvSpPr>
        <p:spPr>
          <a:xfrm>
            <a:off x="4389602" y="2393955"/>
            <a:ext cx="3412800" cy="348297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8" name="Content Placeholder 3"/>
          <p:cNvSpPr>
            <a:spLocks noGrp="1"/>
          </p:cNvSpPr>
          <p:nvPr>
            <p:ph sz="half" idx="13"/>
          </p:nvPr>
        </p:nvSpPr>
        <p:spPr>
          <a:xfrm>
            <a:off x="8288663" y="2393955"/>
            <a:ext cx="3412800" cy="348297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20914791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Content Placeholder 3"/>
          <p:cNvSpPr>
            <a:spLocks noGrp="1"/>
          </p:cNvSpPr>
          <p:nvPr>
            <p:ph sz="half" idx="2"/>
          </p:nvPr>
        </p:nvSpPr>
        <p:spPr>
          <a:xfrm>
            <a:off x="4389602" y="2393955"/>
            <a:ext cx="3412800" cy="348297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8288664" y="2393956"/>
            <a:ext cx="3412801" cy="3482975"/>
          </a:xfrm>
        </p:spPr>
        <p:txBody>
          <a:bodyPr tIns="54000"/>
          <a:lstStyle>
            <a:lvl1pPr marL="360008" indent="-360008">
              <a:lnSpc>
                <a:spcPct val="80000"/>
              </a:lnSpc>
              <a:spcBef>
                <a:spcPts val="3200"/>
              </a:spcBef>
              <a:spcAft>
                <a:spcPts val="0"/>
              </a:spcAft>
              <a:buClr>
                <a:schemeClr val="accent2"/>
              </a:buClr>
              <a:buFontTx/>
              <a:buBlip>
                <a:blip r:embed="rId2"/>
              </a:buBlip>
              <a:defRPr sz="6001" b="0" spc="-201" baseline="0">
                <a:solidFill>
                  <a:schemeClr val="accent1"/>
                </a:solidFill>
              </a:defRPr>
            </a:lvl1pPr>
            <a:lvl2pPr marL="360008" indent="0">
              <a:lnSpc>
                <a:spcPct val="100000"/>
              </a:lnSpc>
              <a:spcBef>
                <a:spcPts val="0"/>
              </a:spcBef>
              <a:spcAft>
                <a:spcPts val="0"/>
              </a:spcAft>
              <a:buFontTx/>
              <a:buNone/>
              <a:defRPr sz="1001"/>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5261433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10" indent="-489610">
              <a:buSzPct val="120000"/>
              <a:buFontTx/>
              <a:buBlip>
                <a:blip r:embed="rId2"/>
              </a:buBlip>
              <a:defRPr sz="2300" b="0">
                <a:solidFill>
                  <a:schemeClr val="tx1"/>
                </a:solidFill>
              </a:defRPr>
            </a:lvl1pPr>
            <a:lvl2pPr marL="489610" indent="0">
              <a:buClr>
                <a:schemeClr val="accent2"/>
              </a:buClr>
              <a:buSzPct val="80000"/>
              <a:buFont typeface="Wingdings 3" panose="05040102010807070707" pitchFamily="18" charset="2"/>
              <a:buNone/>
              <a:defRPr sz="2300" baseline="0"/>
            </a:lvl2pPr>
            <a:lvl3pPr marL="669614" indent="-180003">
              <a:spcBef>
                <a:spcPts val="1801"/>
              </a:spcBef>
              <a:defRPr sz="1001"/>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1">
                <a:solidFill>
                  <a:schemeClr val="tx1"/>
                </a:solidFill>
              </a:defRPr>
            </a:lvl1pPr>
          </a:lstStyle>
          <a:p>
            <a:r>
              <a:rPr lang="de-DE"/>
              <a:t>Bild durch Klicken auf Symbol hinzufügen</a:t>
            </a:r>
            <a:endParaRPr lang="en-GB"/>
          </a:p>
        </p:txBody>
      </p:sp>
    </p:spTree>
    <p:extLst>
      <p:ext uri="{BB962C8B-B14F-4D97-AF65-F5344CB8AC3E}">
        <p14:creationId xmlns:p14="http://schemas.microsoft.com/office/powerpoint/2010/main" val="4524513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6"/>
            <a:ext cx="7200000" cy="608525"/>
          </a:xfrm>
        </p:spPr>
        <p:txBody>
          <a:bodyPr bIns="54000" anchor="t" anchorCtr="0">
            <a:noAutofit/>
          </a:bodyPr>
          <a:lstStyle>
            <a:lvl1pPr>
              <a:lnSpc>
                <a:spcPct val="90000"/>
              </a:lnSpc>
              <a:defRPr sz="4000">
                <a:solidFill>
                  <a:schemeClr val="accent1"/>
                </a:solidFill>
              </a:defRPr>
            </a:lvl1pPr>
          </a:lstStyle>
          <a:p>
            <a:r>
              <a:rPr lang="de-DE"/>
              <a:t>Mastertitelformat bearbeiten</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10" indent="0">
              <a:buNone/>
              <a:defRPr sz="2000">
                <a:solidFill>
                  <a:schemeClr val="tx1">
                    <a:tint val="75000"/>
                  </a:schemeClr>
                </a:solidFill>
              </a:defRPr>
            </a:lvl2pPr>
            <a:lvl3pPr marL="914419" indent="0">
              <a:buNone/>
              <a:defRPr sz="1801">
                <a:solidFill>
                  <a:schemeClr val="tx1">
                    <a:tint val="75000"/>
                  </a:schemeClr>
                </a:solidFill>
              </a:defRPr>
            </a:lvl3pPr>
            <a:lvl4pPr marL="1371629"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7" indent="0">
              <a:buNone/>
              <a:defRPr sz="1600">
                <a:solidFill>
                  <a:schemeClr val="tx1">
                    <a:tint val="75000"/>
                  </a:schemeClr>
                </a:solidFill>
              </a:defRPr>
            </a:lvl7pPr>
            <a:lvl8pPr marL="3200467" indent="0">
              <a:buNone/>
              <a:defRPr sz="1600">
                <a:solidFill>
                  <a:schemeClr val="tx1">
                    <a:tint val="75000"/>
                  </a:schemeClr>
                </a:solidFill>
              </a:defRPr>
            </a:lvl8pPr>
            <a:lvl9pPr marL="3657676"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21089" y="6867374"/>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3" y="6870450"/>
            <a:ext cx="540000" cy="288000"/>
          </a:xfrm>
        </p:spPr>
        <p:txBody>
          <a:bodyPr>
            <a:noAutofit/>
          </a:bodyPr>
          <a:lstStyle>
            <a:lvl1pPr>
              <a:defRPr>
                <a:noFill/>
              </a:defRPr>
            </a:lvl1pPr>
          </a:lstStyle>
          <a:p>
            <a:fld id="{856227C0-AD57-4F9B-BAE3-EEFB0D0EE427}" type="slidenum">
              <a:rPr lang="en-GB" smtClean="0"/>
              <a:pPr/>
              <a:t>‹#›</a:t>
            </a:fld>
            <a:endParaRPr lang="en-GB"/>
          </a:p>
        </p:txBody>
      </p:sp>
      <p:sp>
        <p:nvSpPr>
          <p:cNvPr id="8" name="Right Triangle 7"/>
          <p:cNvSpPr/>
          <p:nvPr userDrawn="1"/>
        </p:nvSpPr>
        <p:spPr>
          <a:xfrm flipH="1">
            <a:off x="5529262" y="3007524"/>
            <a:ext cx="6662738" cy="38504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1"/>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22128511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6"/>
            <a:ext cx="7200000" cy="608525"/>
          </a:xfrm>
        </p:spPr>
        <p:txBody>
          <a:bodyPr bIns="54000" anchor="t" anchorCtr="0">
            <a:noAutofit/>
          </a:bodyPr>
          <a:lstStyle>
            <a:lvl1pPr>
              <a:lnSpc>
                <a:spcPct val="90000"/>
              </a:lnSpc>
              <a:defRPr sz="4000">
                <a:solidFill>
                  <a:schemeClr val="accent1"/>
                </a:solidFill>
              </a:defRPr>
            </a:lvl1pPr>
          </a:lstStyle>
          <a:p>
            <a:r>
              <a:rPr lang="de-DE"/>
              <a:t>Mastertitelformat bearbeiten</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10" indent="0">
              <a:buNone/>
              <a:defRPr sz="2000">
                <a:solidFill>
                  <a:schemeClr val="tx1">
                    <a:tint val="75000"/>
                  </a:schemeClr>
                </a:solidFill>
              </a:defRPr>
            </a:lvl2pPr>
            <a:lvl3pPr marL="914419" indent="0">
              <a:buNone/>
              <a:defRPr sz="1801">
                <a:solidFill>
                  <a:schemeClr val="tx1">
                    <a:tint val="75000"/>
                  </a:schemeClr>
                </a:solidFill>
              </a:defRPr>
            </a:lvl3pPr>
            <a:lvl4pPr marL="1371629"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7" indent="0">
              <a:buNone/>
              <a:defRPr sz="1600">
                <a:solidFill>
                  <a:schemeClr val="tx1">
                    <a:tint val="75000"/>
                  </a:schemeClr>
                </a:solidFill>
              </a:defRPr>
            </a:lvl7pPr>
            <a:lvl8pPr marL="3200467" indent="0">
              <a:buNone/>
              <a:defRPr sz="1600">
                <a:solidFill>
                  <a:schemeClr val="tx1">
                    <a:tint val="75000"/>
                  </a:schemeClr>
                </a:solidFill>
              </a:defRPr>
            </a:lvl8pPr>
            <a:lvl9pPr marL="3657676"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9"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3" y="6870450"/>
            <a:ext cx="540000" cy="288000"/>
          </a:xfrm>
        </p:spPr>
        <p:txBody>
          <a:bodyPr>
            <a:noAutofit/>
          </a:bodyPr>
          <a:lstStyle>
            <a:lvl1pPr>
              <a:defRPr>
                <a:noFill/>
              </a:defRPr>
            </a:lvl1pPr>
          </a:lstStyle>
          <a:p>
            <a:fld id="{856227C0-AD57-4F9B-BAE3-EEFB0D0EE427}" type="slidenum">
              <a:rPr lang="en-GB" smtClean="0"/>
              <a:pPr/>
              <a:t>‹#›</a:t>
            </a:fld>
            <a:endParaRPr lang="en-GB"/>
          </a:p>
        </p:txBody>
      </p:sp>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1"/>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1"/>
          </a:p>
        </p:txBody>
      </p:sp>
    </p:spTree>
    <p:extLst>
      <p:ext uri="{BB962C8B-B14F-4D97-AF65-F5344CB8AC3E}">
        <p14:creationId xmlns:p14="http://schemas.microsoft.com/office/powerpoint/2010/main" val="34980226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6"/>
            <a:ext cx="7200000" cy="608525"/>
          </a:xfrm>
        </p:spPr>
        <p:txBody>
          <a:bodyPr bIns="54000" anchor="t" anchorCtr="0">
            <a:noAutofit/>
          </a:bodyPr>
          <a:lstStyle>
            <a:lvl1pPr>
              <a:lnSpc>
                <a:spcPct val="90000"/>
              </a:lnSpc>
              <a:defRPr sz="4000">
                <a:solidFill>
                  <a:schemeClr val="accent1"/>
                </a:solidFill>
              </a:defRPr>
            </a:lvl1pPr>
          </a:lstStyle>
          <a:p>
            <a:r>
              <a:rPr lang="de-DE"/>
              <a:t>Mastertitelformat bearbeiten</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10" indent="0">
              <a:buNone/>
              <a:defRPr sz="2000">
                <a:solidFill>
                  <a:schemeClr val="tx1">
                    <a:tint val="75000"/>
                  </a:schemeClr>
                </a:solidFill>
              </a:defRPr>
            </a:lvl2pPr>
            <a:lvl3pPr marL="914419" indent="0">
              <a:buNone/>
              <a:defRPr sz="1801">
                <a:solidFill>
                  <a:schemeClr val="tx1">
                    <a:tint val="75000"/>
                  </a:schemeClr>
                </a:solidFill>
              </a:defRPr>
            </a:lvl3pPr>
            <a:lvl4pPr marL="1371629"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7" indent="0">
              <a:buNone/>
              <a:defRPr sz="1600">
                <a:solidFill>
                  <a:schemeClr val="tx1">
                    <a:tint val="75000"/>
                  </a:schemeClr>
                </a:solidFill>
              </a:defRPr>
            </a:lvl7pPr>
            <a:lvl8pPr marL="3200467" indent="0">
              <a:buNone/>
              <a:defRPr sz="1600">
                <a:solidFill>
                  <a:schemeClr val="tx1">
                    <a:tint val="75000"/>
                  </a:schemeClr>
                </a:solidFill>
              </a:defRPr>
            </a:lvl8pPr>
            <a:lvl9pPr marL="3657676"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9"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3"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1"/>
          </a:p>
        </p:txBody>
      </p:sp>
    </p:spTree>
    <p:extLst>
      <p:ext uri="{BB962C8B-B14F-4D97-AF65-F5344CB8AC3E}">
        <p14:creationId xmlns:p14="http://schemas.microsoft.com/office/powerpoint/2010/main" val="39603724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6"/>
            <a:ext cx="7200000" cy="608525"/>
          </a:xfrm>
        </p:spPr>
        <p:txBody>
          <a:bodyPr bIns="54000" anchor="t" anchorCtr="0">
            <a:noAutofit/>
          </a:bodyPr>
          <a:lstStyle>
            <a:lvl1pPr>
              <a:lnSpc>
                <a:spcPct val="90000"/>
              </a:lnSpc>
              <a:defRPr sz="4000">
                <a:solidFill>
                  <a:schemeClr val="bg1"/>
                </a:solidFill>
              </a:defRPr>
            </a:lvl1pPr>
          </a:lstStyle>
          <a:p>
            <a:r>
              <a:rPr lang="de-DE"/>
              <a:t>Mastertitelformat bearbeiten</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10" indent="0">
              <a:buNone/>
              <a:defRPr sz="2000">
                <a:solidFill>
                  <a:schemeClr val="tx1">
                    <a:tint val="75000"/>
                  </a:schemeClr>
                </a:solidFill>
              </a:defRPr>
            </a:lvl2pPr>
            <a:lvl3pPr marL="914419" indent="0">
              <a:buNone/>
              <a:defRPr sz="1801">
                <a:solidFill>
                  <a:schemeClr val="tx1">
                    <a:tint val="75000"/>
                  </a:schemeClr>
                </a:solidFill>
              </a:defRPr>
            </a:lvl3pPr>
            <a:lvl4pPr marL="1371629"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7" indent="0">
              <a:buNone/>
              <a:defRPr sz="1600">
                <a:solidFill>
                  <a:schemeClr val="tx1">
                    <a:tint val="75000"/>
                  </a:schemeClr>
                </a:solidFill>
              </a:defRPr>
            </a:lvl7pPr>
            <a:lvl8pPr marL="3200467" indent="0">
              <a:buNone/>
              <a:defRPr sz="1600">
                <a:solidFill>
                  <a:schemeClr val="tx1">
                    <a:tint val="75000"/>
                  </a:schemeClr>
                </a:solidFill>
              </a:defRPr>
            </a:lvl8pPr>
            <a:lvl9pPr marL="3657676"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9"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3"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602" y="490538"/>
            <a:ext cx="1371472"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14575687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ection Header Pattern">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49664"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3"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7423639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8128221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p:txBody>
          <a:bodyPr/>
          <a:lstStyle/>
          <a:p>
            <a:r>
              <a:rPr lang="en-GB"/>
              <a:t>Advancing social justice, promoting decent work</a:t>
            </a:r>
          </a:p>
        </p:txBody>
      </p:sp>
      <p:sp>
        <p:nvSpPr>
          <p:cNvPr id="4" name="Slide Number Placeholder 3"/>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10731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Footer Placeholder 4">
            <a:extLst>
              <a:ext uri="{FF2B5EF4-FFF2-40B4-BE49-F238E27FC236}">
                <a16:creationId xmlns:a16="http://schemas.microsoft.com/office/drawing/2014/main" id="{6BF8FA03-70A1-7099-58C1-5757A07588D0}"/>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23341476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75793" y="260648"/>
            <a:ext cx="10972800" cy="648072"/>
          </a:xfrm>
          <a:prstGeom prst="rect">
            <a:avLst/>
          </a:prstGeom>
        </p:spPr>
        <p:txBody>
          <a:bodyPr/>
          <a:lstStyle>
            <a:lvl1pPr>
              <a:defRPr b="1">
                <a:solidFill>
                  <a:srgbClr val="014691"/>
                </a:solidFill>
                <a:latin typeface="Calibri" panose="020F0502020204030204"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1103380" y="1484793"/>
            <a:ext cx="10945284" cy="3167063"/>
          </a:xfrm>
          <a:prstGeom prst="rect">
            <a:avLst/>
          </a:prstGeom>
        </p:spPr>
        <p:txBody>
          <a:bodyPr/>
          <a:lstStyle>
            <a:lvl1pPr>
              <a:buClr>
                <a:srgbClr val="005CA8"/>
              </a:buClr>
              <a:defRPr>
                <a:latin typeface="Calibri" panose="020F0502020204030204" pitchFamily="34" charset="0"/>
                <a:cs typeface="Arial" panose="020B0604020202020204" pitchFamily="34" charset="0"/>
              </a:defRPr>
            </a:lvl1pPr>
            <a:lvl2pPr>
              <a:buClr>
                <a:srgbClr val="98C306"/>
              </a:buClr>
              <a:defRPr>
                <a:latin typeface="Calibri" panose="020F0502020204030204" pitchFamily="34" charset="0"/>
                <a:cs typeface="+mn-cs"/>
              </a:defRPr>
            </a:lvl2pPr>
            <a:lvl3pPr>
              <a:buClr>
                <a:srgbClr val="98C306"/>
              </a:buClr>
              <a:defRPr>
                <a:latin typeface="Calibri" panose="020F0502020204030204" pitchFamily="34" charset="0"/>
                <a:cs typeface="+mn-cs"/>
              </a:defRPr>
            </a:lvl3pPr>
            <a:lvl4pPr>
              <a:defRPr>
                <a:latin typeface="Calibri" panose="020F0502020204030204" pitchFamily="34" charset="0"/>
                <a:cs typeface="+mn-cs"/>
              </a:defRPr>
            </a:lvl4pPr>
            <a:lvl5pPr>
              <a:defRPr>
                <a:latin typeface="Calibri" panose="020F0502020204030204" pitchFamily="34" charset="0"/>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652674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9000"/>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1783"/>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dirty="0"/>
              <a:t>Click icon to insert picture, or leave unchanged for plain colour fill</a:t>
            </a:r>
          </a:p>
        </p:txBody>
      </p:sp>
      <p:pic>
        <p:nvPicPr>
          <p:cNvPr id="13" name="Image 12" descr="Une image contenant graphique&#10;&#10;Description générée automatiquement">
            <a:extLst>
              <a:ext uri="{FF2B5EF4-FFF2-40B4-BE49-F238E27FC236}">
                <a16:creationId xmlns:a16="http://schemas.microsoft.com/office/drawing/2014/main" id="{44D71FCF-EA5E-8479-6F2B-72C3D208D4A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130" y="923230"/>
            <a:ext cx="7691347" cy="5444232"/>
          </a:xfrm>
          <a:prstGeom prst="rect">
            <a:avLst/>
          </a:prstGeom>
        </p:spPr>
      </p:pic>
      <p:sp>
        <p:nvSpPr>
          <p:cNvPr id="2" name="Rectangle 1">
            <a:extLst>
              <a:ext uri="{FF2B5EF4-FFF2-40B4-BE49-F238E27FC236}">
                <a16:creationId xmlns:a16="http://schemas.microsoft.com/office/drawing/2014/main" id="{F58D5E24-CD83-68A3-3B36-4C119B84E6BB}"/>
              </a:ext>
            </a:extLst>
          </p:cNvPr>
          <p:cNvSpPr/>
          <p:nvPr userDrawn="1"/>
        </p:nvSpPr>
        <p:spPr>
          <a:xfrm>
            <a:off x="0" y="1375954"/>
            <a:ext cx="107156" cy="400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a:t>
            </a:r>
          </a:p>
        </p:txBody>
      </p:sp>
    </p:spTree>
    <p:extLst>
      <p:ext uri="{BB962C8B-B14F-4D97-AF65-F5344CB8AC3E}">
        <p14:creationId xmlns:p14="http://schemas.microsoft.com/office/powerpoint/2010/main" val="23876483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Footer Placeholder 4">
            <a:extLst>
              <a:ext uri="{FF2B5EF4-FFF2-40B4-BE49-F238E27FC236}">
                <a16:creationId xmlns:a16="http://schemas.microsoft.com/office/drawing/2014/main" id="{B11CFB77-8595-D4FF-B997-408A05DE8D6D}"/>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32200770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idx="1"/>
          </p:nvPr>
        </p:nvSpPr>
        <p:spPr>
          <a:xfrm>
            <a:off x="490539" y="2393950"/>
            <a:ext cx="7311862" cy="34829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799240"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fr-FR"/>
              <a:t>Cliquez pour modifier les styles du texte du masque</a:t>
            </a:r>
          </a:p>
          <a:p>
            <a:pPr lvl="1"/>
            <a:r>
              <a:rPr lang="fr-FR"/>
              <a:t>Deuxième niveau</a:t>
            </a:r>
          </a:p>
        </p:txBody>
      </p:sp>
      <p:sp>
        <p:nvSpPr>
          <p:cNvPr id="4" name="Footer Placeholder 4">
            <a:extLst>
              <a:ext uri="{FF2B5EF4-FFF2-40B4-BE49-F238E27FC236}">
                <a16:creationId xmlns:a16="http://schemas.microsoft.com/office/drawing/2014/main" id="{090A63C4-2494-B563-C6EF-A48C425DEB76}"/>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3506852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idx="1"/>
          </p:nvPr>
        </p:nvSpPr>
        <p:spPr>
          <a:xfrm>
            <a:off x="490539" y="2393950"/>
            <a:ext cx="7311862" cy="34829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Footer Placeholder 4">
            <a:extLst>
              <a:ext uri="{FF2B5EF4-FFF2-40B4-BE49-F238E27FC236}">
                <a16:creationId xmlns:a16="http://schemas.microsoft.com/office/drawing/2014/main" id="{0FD8E2B2-7AE8-BDC9-4582-14D928EC4D84}"/>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15463621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idx="1"/>
          </p:nvPr>
        </p:nvSpPr>
        <p:spPr>
          <a:xfrm>
            <a:off x="490539" y="2393950"/>
            <a:ext cx="7311862" cy="34829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fr-FR"/>
              <a:t>Cliquez pour modifier les styles du texte du masque</a:t>
            </a:r>
          </a:p>
        </p:txBody>
      </p:sp>
      <p:sp>
        <p:nvSpPr>
          <p:cNvPr id="4" name="Footer Placeholder 4">
            <a:extLst>
              <a:ext uri="{FF2B5EF4-FFF2-40B4-BE49-F238E27FC236}">
                <a16:creationId xmlns:a16="http://schemas.microsoft.com/office/drawing/2014/main" id="{274707AD-7E64-B285-8046-95C08D1EE16E}"/>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34563749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Footer Placeholder 4">
            <a:extLst>
              <a:ext uri="{FF2B5EF4-FFF2-40B4-BE49-F238E27FC236}">
                <a16:creationId xmlns:a16="http://schemas.microsoft.com/office/drawing/2014/main" id="{C8CE9796-2F9F-C960-D791-E129268374B1}"/>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30151701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Footer Placeholder 4">
            <a:extLst>
              <a:ext uri="{FF2B5EF4-FFF2-40B4-BE49-F238E27FC236}">
                <a16:creationId xmlns:a16="http://schemas.microsoft.com/office/drawing/2014/main" id="{6BF8FA03-70A1-7099-58C1-5757A07588D0}"/>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8015983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
        <p:nvSpPr>
          <p:cNvPr id="8" name="Footer Placeholder 4">
            <a:extLst>
              <a:ext uri="{FF2B5EF4-FFF2-40B4-BE49-F238E27FC236}">
                <a16:creationId xmlns:a16="http://schemas.microsoft.com/office/drawing/2014/main" id="{D88EBED4-BA37-9183-DD29-D2619504FE9B}"/>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25345519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fr-FR"/>
              <a:t>Cliquez sur l'icône pour ajouter une image</a:t>
            </a:r>
            <a:endParaRPr lang="en-GB"/>
          </a:p>
        </p:txBody>
      </p:sp>
      <p:sp>
        <p:nvSpPr>
          <p:cNvPr id="7" name="Footer Placeholder 4">
            <a:extLst>
              <a:ext uri="{FF2B5EF4-FFF2-40B4-BE49-F238E27FC236}">
                <a16:creationId xmlns:a16="http://schemas.microsoft.com/office/drawing/2014/main" id="{591FD2DA-3789-CCEC-BDCF-69152DEFB25C}"/>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3523028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
        <p:nvSpPr>
          <p:cNvPr id="8" name="Footer Placeholder 4">
            <a:extLst>
              <a:ext uri="{FF2B5EF4-FFF2-40B4-BE49-F238E27FC236}">
                <a16:creationId xmlns:a16="http://schemas.microsoft.com/office/drawing/2014/main" id="{D88EBED4-BA37-9183-DD29-D2619504FE9B}"/>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24000624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90538" y="2641067"/>
            <a:ext cx="7200000" cy="608525"/>
          </a:xfrm>
        </p:spPr>
        <p:txBody>
          <a:bodyPr bIns="54000" anchor="t" anchorCtr="0">
            <a:noAutofit/>
          </a:bodyPr>
          <a:lstStyle>
            <a:lvl1pPr>
              <a:lnSpc>
                <a:spcPct val="90000"/>
              </a:lnSpc>
              <a:defRPr sz="4000">
                <a:solidFill>
                  <a:schemeClr val="accent1"/>
                </a:solidFill>
              </a:defRPr>
            </a:lvl1pPr>
          </a:lstStyle>
          <a:p>
            <a:r>
              <a:rPr lang="fr-FR" dirty="0"/>
              <a:t>Modifiez le style du titre</a:t>
            </a:r>
            <a:endParaRPr lang="en-GB" dirty="0"/>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19537"/>
            <a:ext cx="214312" cy="251584"/>
          </a:xfrm>
          <a:prstGeom prst="rect">
            <a:avLst/>
          </a:prstGeom>
        </p:spPr>
      </p:pic>
      <p:pic>
        <p:nvPicPr>
          <p:cNvPr id="10" name="Image 9" descr="Une image contenant graphique&#10;&#10;Description générée automatiquement">
            <a:extLst>
              <a:ext uri="{FF2B5EF4-FFF2-40B4-BE49-F238E27FC236}">
                <a16:creationId xmlns:a16="http://schemas.microsoft.com/office/drawing/2014/main" id="{47A42D7D-1235-CA77-40E6-1651BB1741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9003" y="1915851"/>
            <a:ext cx="5052997" cy="3576706"/>
          </a:xfrm>
          <a:prstGeom prst="rect">
            <a:avLst/>
          </a:prstGeom>
        </p:spPr>
      </p:pic>
      <p:sp>
        <p:nvSpPr>
          <p:cNvPr id="6" name="Rectangle 5">
            <a:extLst>
              <a:ext uri="{FF2B5EF4-FFF2-40B4-BE49-F238E27FC236}">
                <a16:creationId xmlns:a16="http://schemas.microsoft.com/office/drawing/2014/main" id="{1FF2130F-D16B-A5B5-BB89-12F67595954D}"/>
              </a:ext>
            </a:extLst>
          </p:cNvPr>
          <p:cNvSpPr/>
          <p:nvPr userDrawn="1"/>
        </p:nvSpPr>
        <p:spPr>
          <a:xfrm>
            <a:off x="0" y="1436914"/>
            <a:ext cx="107156" cy="31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726140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fr-FR"/>
              <a:t>Modifiez le style du titre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6" name="Slide Number Placeholder 5"/>
          <p:cNvSpPr>
            <a:spLocks noGrp="1"/>
          </p:cNvSpPr>
          <p:nvPr>
            <p:ph type="sldNum" sz="quarter" idx="12"/>
          </p:nvPr>
        </p:nvSpPr>
        <p:spPr>
          <a:xfrm>
            <a:off x="11161462" y="6870450"/>
            <a:ext cx="540000" cy="288000"/>
          </a:xfrm>
          <a:prstGeom prst="rect">
            <a:avLst/>
          </a:prstGeo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4" name="Rectangle 3">
            <a:extLst>
              <a:ext uri="{FF2B5EF4-FFF2-40B4-BE49-F238E27FC236}">
                <a16:creationId xmlns:a16="http://schemas.microsoft.com/office/drawing/2014/main" id="{3632B498-CDA9-F3AE-7A36-19EDA16C707A}"/>
              </a:ext>
            </a:extLst>
          </p:cNvPr>
          <p:cNvSpPr/>
          <p:nvPr userDrawn="1"/>
        </p:nvSpPr>
        <p:spPr>
          <a:xfrm>
            <a:off x="0" y="1436914"/>
            <a:ext cx="107156" cy="31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754962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fr-FR"/>
              <a:t>Modifiez le style du titre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8" name="Image 7" descr="Une image contenant graphique&#10;&#10;Description générée automatiquement">
            <a:extLst>
              <a:ext uri="{FF2B5EF4-FFF2-40B4-BE49-F238E27FC236}">
                <a16:creationId xmlns:a16="http://schemas.microsoft.com/office/drawing/2014/main" id="{7954AA40-1C35-7A9D-0EA1-71111687509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69144" y="3309557"/>
            <a:ext cx="4487026" cy="3176090"/>
          </a:xfrm>
          <a:prstGeom prst="rect">
            <a:avLst/>
          </a:prstGeom>
        </p:spPr>
      </p:pic>
      <p:sp>
        <p:nvSpPr>
          <p:cNvPr id="4" name="Rectangle 3">
            <a:extLst>
              <a:ext uri="{FF2B5EF4-FFF2-40B4-BE49-F238E27FC236}">
                <a16:creationId xmlns:a16="http://schemas.microsoft.com/office/drawing/2014/main" id="{0BAE1472-A0B0-1D08-AF7F-25FF4E7EF222}"/>
              </a:ext>
            </a:extLst>
          </p:cNvPr>
          <p:cNvSpPr/>
          <p:nvPr userDrawn="1"/>
        </p:nvSpPr>
        <p:spPr>
          <a:xfrm>
            <a:off x="0" y="1436914"/>
            <a:ext cx="107156" cy="31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000993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hoto">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fr-FR"/>
              <a:t>Modifiez le style du titre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6" name="Slide Number Placeholder 5"/>
          <p:cNvSpPr>
            <a:spLocks noGrp="1"/>
          </p:cNvSpPr>
          <p:nvPr>
            <p:ph type="sldNum" sz="quarter" idx="12"/>
          </p:nvPr>
        </p:nvSpPr>
        <p:spPr>
          <a:xfrm>
            <a:off x="11161462" y="6870450"/>
            <a:ext cx="540000" cy="288000"/>
          </a:xfrm>
          <a:prstGeom prst="rect">
            <a:avLst/>
          </a:prstGeo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602" y="490538"/>
            <a:ext cx="1371472"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4" name="Footer Placeholder 4">
            <a:extLst>
              <a:ext uri="{FF2B5EF4-FFF2-40B4-BE49-F238E27FC236}">
                <a16:creationId xmlns:a16="http://schemas.microsoft.com/office/drawing/2014/main" id="{215BF953-CABC-58AC-332A-60FB2B732AC2}"/>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bg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
        <p:nvSpPr>
          <p:cNvPr id="5" name="ZoneTexte 4">
            <a:extLst>
              <a:ext uri="{FF2B5EF4-FFF2-40B4-BE49-F238E27FC236}">
                <a16:creationId xmlns:a16="http://schemas.microsoft.com/office/drawing/2014/main" id="{F4E22453-F711-2367-A4B8-1418C8D5DE50}"/>
              </a:ext>
            </a:extLst>
          </p:cNvPr>
          <p:cNvSpPr txBox="1"/>
          <p:nvPr userDrawn="1"/>
        </p:nvSpPr>
        <p:spPr>
          <a:xfrm>
            <a:off x="10320258" y="6489719"/>
            <a:ext cx="1496291" cy="246221"/>
          </a:xfrm>
          <a:prstGeom prst="rect">
            <a:avLst/>
          </a:prstGeom>
          <a:noFill/>
          <a:ln>
            <a:noFill/>
          </a:ln>
        </p:spPr>
        <p:txBody>
          <a:bodyPr wrap="square" rtlCol="0">
            <a:spAutoFit/>
          </a:bodyPr>
          <a:lstStyle/>
          <a:p>
            <a:r>
              <a:rPr lang="fr-CH" sz="1000" b="1" i="0" u="none" strike="noStrike" dirty="0" err="1">
                <a:solidFill>
                  <a:schemeClr val="bg1"/>
                </a:solidFill>
                <a:effectLst/>
                <a:latin typeface="Arial" panose="020B0604020202020204" pitchFamily="34" charset="0"/>
              </a:rPr>
              <a:t>ilo.org</a:t>
            </a:r>
            <a:r>
              <a:rPr lang="fr-CH" sz="1000" b="1" i="0" u="none" strike="noStrike" dirty="0">
                <a:solidFill>
                  <a:schemeClr val="bg1"/>
                </a:solidFill>
                <a:effectLst/>
                <a:latin typeface="Arial" panose="020B0604020202020204" pitchFamily="34" charset="0"/>
              </a:rPr>
              <a:t>/</a:t>
            </a:r>
            <a:r>
              <a:rPr lang="fr-CH" sz="1000" b="1" i="0" u="none" strike="noStrike" dirty="0" err="1">
                <a:solidFill>
                  <a:schemeClr val="bg1"/>
                </a:solidFill>
                <a:effectLst/>
                <a:latin typeface="Arial" panose="020B0604020202020204" pitchFamily="34" charset="0"/>
              </a:rPr>
              <a:t>icls</a:t>
            </a:r>
            <a:endParaRPr lang="fr-FR" sz="1000" b="1" dirty="0">
              <a:ln>
                <a:noFill/>
              </a:ln>
              <a:solidFill>
                <a:schemeClr val="bg1"/>
              </a:solidFill>
            </a:endParaRPr>
          </a:p>
        </p:txBody>
      </p:sp>
      <p:pic>
        <p:nvPicPr>
          <p:cNvPr id="10" name="Picture 10">
            <a:extLst>
              <a:ext uri="{FF2B5EF4-FFF2-40B4-BE49-F238E27FC236}">
                <a16:creationId xmlns:a16="http://schemas.microsoft.com/office/drawing/2014/main" id="{F1A23B1B-3D61-BDF1-884B-AAB82313E1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1338" y="6567140"/>
            <a:ext cx="77840" cy="91378"/>
          </a:xfrm>
          <a:prstGeom prst="rect">
            <a:avLst/>
          </a:prstGeom>
        </p:spPr>
      </p:pic>
    </p:spTree>
    <p:extLst>
      <p:ext uri="{BB962C8B-B14F-4D97-AF65-F5344CB8AC3E}">
        <p14:creationId xmlns:p14="http://schemas.microsoft.com/office/powerpoint/2010/main" val="25963112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atter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fr-FR"/>
              <a:t>Modifiez le style du titre</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4" name="Rectangle 3">
            <a:extLst>
              <a:ext uri="{FF2B5EF4-FFF2-40B4-BE49-F238E27FC236}">
                <a16:creationId xmlns:a16="http://schemas.microsoft.com/office/drawing/2014/main" id="{95A31F67-EB05-2760-9387-583821E7F294}"/>
              </a:ext>
            </a:extLst>
          </p:cNvPr>
          <p:cNvSpPr/>
          <p:nvPr userDrawn="1"/>
        </p:nvSpPr>
        <p:spPr>
          <a:xfrm>
            <a:off x="0" y="1436914"/>
            <a:ext cx="107156" cy="31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409150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Footer Placeholder 4">
            <a:extLst>
              <a:ext uri="{FF2B5EF4-FFF2-40B4-BE49-F238E27FC236}">
                <a16:creationId xmlns:a16="http://schemas.microsoft.com/office/drawing/2014/main" id="{731EAB93-1065-4A7D-BCC6-17BF6A2E154A}"/>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1908309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7152338-C35E-6D19-D0BF-00F373381C2B}"/>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38410318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n-US"/>
              <a:t>Click to edit Master title style</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20457152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35737655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91477" y="476672"/>
            <a:ext cx="10492747" cy="720080"/>
          </a:xfrm>
          <a:prstGeom prst="rect">
            <a:avLst/>
          </a:prstGeom>
        </p:spPr>
        <p:txBody>
          <a:bodyPr/>
          <a:lstStyle>
            <a:lvl1pPr>
              <a:defRPr b="1">
                <a:solidFill>
                  <a:srgbClr val="154F98"/>
                </a:solidFill>
                <a:latin typeface="Arial Narrow" panose="020B0606020202030204"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1391477" y="1340768"/>
            <a:ext cx="10465163" cy="4536504"/>
          </a:xfrm>
          <a:prstGeom prst="rect">
            <a:avLst/>
          </a:prstGeom>
        </p:spPr>
        <p:txBody>
          <a:bodyPr/>
          <a:lstStyle>
            <a:lvl1pPr marL="342900" indent="-342900">
              <a:buClr>
                <a:srgbClr val="154F98"/>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buClr>
                <a:srgbClr val="154F98"/>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2pPr>
            <a:lvl3pPr marL="1143000" indent="-228600">
              <a:buClr>
                <a:srgbClr val="154F98"/>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buClr>
                <a:srgbClr val="154F98"/>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4pPr>
            <a:lvl5pPr marL="2057400" indent="-228600">
              <a:buClr>
                <a:srgbClr val="154F98"/>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3904524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fr-FR"/>
              <a:t>Cliquez sur l'icône pour ajouter une image</a:t>
            </a:r>
            <a:endParaRPr lang="en-GB"/>
          </a:p>
        </p:txBody>
      </p:sp>
      <p:sp>
        <p:nvSpPr>
          <p:cNvPr id="7" name="Footer Placeholder 4">
            <a:extLst>
              <a:ext uri="{FF2B5EF4-FFF2-40B4-BE49-F238E27FC236}">
                <a16:creationId xmlns:a16="http://schemas.microsoft.com/office/drawing/2014/main" id="{591FD2DA-3789-CCEC-BDCF-69152DEFB25C}"/>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26104444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4280175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2.xml"/><Relationship Id="rId7"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slideLayout" Target="../slideLayouts/slideLayout50.xml"/><Relationship Id="rId7"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theme" Target="../theme/theme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image" Target="../media/image12.emf"/><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image" Target="../media/image1.emf"/><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 Type="http://schemas.openxmlformats.org/officeDocument/2006/relationships/slideLayout" Target="../slideLayouts/slideLayout73.xml"/><Relationship Id="rId21" Type="http://schemas.openxmlformats.org/officeDocument/2006/relationships/theme" Target="../theme/theme7.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image" Target="../media/image1.emf"/><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fr-FR"/>
              <a:t>Modifiez le style du titre</a:t>
            </a:r>
            <a:endParaRPr lang="en-GB"/>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5" name="Footer Placeholder 4"/>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1767613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5" r:id="rId4"/>
    <p:sldLayoutId id="2147483666" r:id="rId5"/>
    <p:sldLayoutId id="2147483652" r:id="rId6"/>
    <p:sldLayoutId id="2147483664" r:id="rId7"/>
    <p:sldLayoutId id="2147483668" r:id="rId8"/>
    <p:sldLayoutId id="2147483669" r:id="rId9"/>
    <p:sldLayoutId id="2147483651" r:id="rId10"/>
    <p:sldLayoutId id="2147483660" r:id="rId11"/>
    <p:sldLayoutId id="2147483661" r:id="rId12"/>
    <p:sldLayoutId id="2147483662" r:id="rId13"/>
    <p:sldLayoutId id="2147483663" r:id="rId14"/>
    <p:sldLayoutId id="2147483654" r:id="rId15"/>
    <p:sldLayoutId id="2147483655" r:id="rId16"/>
    <p:sldLayoutId id="2147483672" r:id="rId17"/>
  </p:sldLayoutIdLst>
  <p:hf hdr="0"/>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9" userDrawn="1">
          <p15:clr>
            <a:srgbClr val="F26B43"/>
          </p15:clr>
        </p15:guide>
        <p15:guide id="4" pos="7371" userDrawn="1">
          <p15:clr>
            <a:srgbClr val="F26B43"/>
          </p15:clr>
        </p15:guide>
        <p15:guide id="5" orient="horz" pos="309" userDrawn="1">
          <p15:clr>
            <a:srgbClr val="F26B43"/>
          </p15:clr>
        </p15:guide>
        <p15:guide id="6" orient="horz" pos="4011" userDrawn="1">
          <p15:clr>
            <a:srgbClr val="F26B43"/>
          </p15:clr>
        </p15:guide>
        <p15:guide id="7" orient="horz" pos="1508" userDrawn="1">
          <p15:clr>
            <a:srgbClr val="F26B43"/>
          </p15:clr>
        </p15:guide>
        <p15:guide id="8" orient="horz" pos="3702" userDrawn="1">
          <p15:clr>
            <a:srgbClr val="F26B43"/>
          </p15:clr>
        </p15:guide>
        <p15:guide id="9" orient="horz" pos="154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B2C09-FB95-4F76-8D0E-D8BD03F88E76}" type="datetimeFigureOut">
              <a:rPr lang="en-GB" smtClean="0"/>
              <a:t>08/10/2024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4E3B6-D22E-485C-8165-3991E9C31708}" type="slidenum">
              <a:rPr lang="en-GB" smtClean="0"/>
              <a:t>‹#›</a:t>
            </a:fld>
            <a:endParaRPr lang="en-GB"/>
          </a:p>
        </p:txBody>
      </p:sp>
    </p:spTree>
    <p:extLst>
      <p:ext uri="{BB962C8B-B14F-4D97-AF65-F5344CB8AC3E}">
        <p14:creationId xmlns:p14="http://schemas.microsoft.com/office/powerpoint/2010/main" val="220397205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lide Number Placeholder 3"/>
          <p:cNvSpPr txBox="1">
            <a:spLocks/>
          </p:cNvSpPr>
          <p:nvPr userDrawn="1"/>
        </p:nvSpPr>
        <p:spPr>
          <a:xfrm>
            <a:off x="11307083" y="6371381"/>
            <a:ext cx="719403" cy="317500"/>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defRPr/>
            </a:pPr>
            <a:fld id="{AC611B22-04DA-49DB-8F00-1DBB662793CA}" type="slidenum">
              <a:rPr lang="it-IT" sz="1400" smtClean="0">
                <a:solidFill>
                  <a:schemeClr val="bg1"/>
                </a:solidFill>
              </a:rPr>
              <a:pPr algn="ctr" eaLnBrk="1" hangingPunct="1">
                <a:defRPr/>
              </a:pPr>
              <a:t>‹#›</a:t>
            </a:fld>
            <a:endParaRPr lang="id-ID" sz="1600" dirty="0">
              <a:solidFill>
                <a:schemeClr val="bg1"/>
              </a:solidFill>
            </a:endParaRPr>
          </a:p>
        </p:txBody>
      </p:sp>
    </p:spTree>
    <p:custDataLst>
      <p:tags r:id="rId8"/>
    </p:custDataLst>
    <p:extLst>
      <p:ext uri="{BB962C8B-B14F-4D97-AF65-F5344CB8AC3E}">
        <p14:creationId xmlns:p14="http://schemas.microsoft.com/office/powerpoint/2010/main" val="98729560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Lst>
  <p:hf hdr="0" ftr="0" dt="0"/>
  <p:txStyles>
    <p:titleStyle>
      <a:lvl1pPr algn="l" rtl="0" fontAlgn="base">
        <a:spcBef>
          <a:spcPct val="0"/>
        </a:spcBef>
        <a:spcAft>
          <a:spcPct val="0"/>
        </a:spcAft>
        <a:defRPr sz="3600">
          <a:solidFill>
            <a:srgbClr val="F2650E"/>
          </a:solidFill>
          <a:latin typeface="+mj-lt"/>
          <a:ea typeface="+mj-ea"/>
          <a:cs typeface="+mj-cs"/>
        </a:defRPr>
      </a:lvl1pPr>
      <a:lvl2pPr algn="l" rtl="0" fontAlgn="base">
        <a:spcBef>
          <a:spcPct val="0"/>
        </a:spcBef>
        <a:spcAft>
          <a:spcPct val="0"/>
        </a:spcAft>
        <a:defRPr sz="3600">
          <a:solidFill>
            <a:srgbClr val="F2650E"/>
          </a:solidFill>
          <a:latin typeface="Verdana" charset="0"/>
          <a:ea typeface="Arial Unicode MS" charset="0"/>
          <a:cs typeface="Arial Unicode MS" charset="0"/>
        </a:defRPr>
      </a:lvl2pPr>
      <a:lvl3pPr algn="l" rtl="0" fontAlgn="base">
        <a:spcBef>
          <a:spcPct val="0"/>
        </a:spcBef>
        <a:spcAft>
          <a:spcPct val="0"/>
        </a:spcAft>
        <a:defRPr sz="3600">
          <a:solidFill>
            <a:srgbClr val="F2650E"/>
          </a:solidFill>
          <a:latin typeface="Verdana" charset="0"/>
          <a:ea typeface="Arial Unicode MS" charset="0"/>
          <a:cs typeface="Arial Unicode MS" charset="0"/>
        </a:defRPr>
      </a:lvl3pPr>
      <a:lvl4pPr algn="l" rtl="0" fontAlgn="base">
        <a:spcBef>
          <a:spcPct val="0"/>
        </a:spcBef>
        <a:spcAft>
          <a:spcPct val="0"/>
        </a:spcAft>
        <a:defRPr sz="3600">
          <a:solidFill>
            <a:srgbClr val="F2650E"/>
          </a:solidFill>
          <a:latin typeface="Verdana" charset="0"/>
          <a:ea typeface="Arial Unicode MS" charset="0"/>
          <a:cs typeface="Arial Unicode MS" charset="0"/>
        </a:defRPr>
      </a:lvl4pPr>
      <a:lvl5pPr algn="l" rtl="0" fontAlgn="base">
        <a:spcBef>
          <a:spcPct val="0"/>
        </a:spcBef>
        <a:spcAft>
          <a:spcPct val="0"/>
        </a:spcAft>
        <a:defRPr sz="3600">
          <a:solidFill>
            <a:srgbClr val="F2650E"/>
          </a:solidFill>
          <a:latin typeface="Verdana" charset="0"/>
          <a:ea typeface="Arial Unicode MS" charset="0"/>
          <a:cs typeface="Arial Unicode MS" charset="0"/>
        </a:defRPr>
      </a:lvl5pPr>
      <a:lvl6pPr marL="457200" algn="l" rtl="0" fontAlgn="base">
        <a:spcBef>
          <a:spcPct val="0"/>
        </a:spcBef>
        <a:spcAft>
          <a:spcPct val="0"/>
        </a:spcAft>
        <a:defRPr sz="3600">
          <a:solidFill>
            <a:srgbClr val="F2650E"/>
          </a:solidFill>
          <a:latin typeface="Verdana" charset="0"/>
          <a:ea typeface="Arial Unicode MS" charset="0"/>
          <a:cs typeface="Arial Unicode MS" charset="0"/>
        </a:defRPr>
      </a:lvl6pPr>
      <a:lvl7pPr marL="914400" algn="l" rtl="0" fontAlgn="base">
        <a:spcBef>
          <a:spcPct val="0"/>
        </a:spcBef>
        <a:spcAft>
          <a:spcPct val="0"/>
        </a:spcAft>
        <a:defRPr sz="3600">
          <a:solidFill>
            <a:srgbClr val="F2650E"/>
          </a:solidFill>
          <a:latin typeface="Verdana" charset="0"/>
          <a:ea typeface="Arial Unicode MS" charset="0"/>
          <a:cs typeface="Arial Unicode MS" charset="0"/>
        </a:defRPr>
      </a:lvl7pPr>
      <a:lvl8pPr marL="1371600" algn="l" rtl="0" fontAlgn="base">
        <a:spcBef>
          <a:spcPct val="0"/>
        </a:spcBef>
        <a:spcAft>
          <a:spcPct val="0"/>
        </a:spcAft>
        <a:defRPr sz="3600">
          <a:solidFill>
            <a:srgbClr val="F2650E"/>
          </a:solidFill>
          <a:latin typeface="Verdana" charset="0"/>
          <a:ea typeface="Arial Unicode MS" charset="0"/>
          <a:cs typeface="Arial Unicode MS" charset="0"/>
        </a:defRPr>
      </a:lvl8pPr>
      <a:lvl9pPr marL="1828800" algn="l" rtl="0" fontAlgn="base">
        <a:spcBef>
          <a:spcPct val="0"/>
        </a:spcBef>
        <a:spcAft>
          <a:spcPct val="0"/>
        </a:spcAft>
        <a:defRPr sz="3600">
          <a:solidFill>
            <a:srgbClr val="F2650E"/>
          </a:solidFill>
          <a:latin typeface="Verdana" charset="0"/>
          <a:ea typeface="Arial Unicode MS" charset="0"/>
          <a:cs typeface="Arial Unicode MS" charset="0"/>
        </a:defRPr>
      </a:lvl9pPr>
    </p:titleStyle>
    <p:bodyStyle>
      <a:lvl1pPr marL="342900" indent="-342900" algn="l" rtl="0" fontAlgn="base">
        <a:spcBef>
          <a:spcPct val="20000"/>
        </a:spcBef>
        <a:spcAft>
          <a:spcPct val="0"/>
        </a:spcAft>
        <a:buClr>
          <a:srgbClr val="F2650E"/>
        </a:buClr>
        <a:buFont typeface="Wingdings" charset="2"/>
        <a:buChar char="§"/>
        <a:defRPr sz="3000">
          <a:solidFill>
            <a:schemeClr val="tx1"/>
          </a:solidFill>
          <a:latin typeface="+mn-lt"/>
          <a:ea typeface="+mn-ea"/>
          <a:cs typeface="+mn-cs"/>
        </a:defRPr>
      </a:lvl1pPr>
      <a:lvl2pPr marL="742950" indent="-285750" algn="l" rtl="0" fontAlgn="base">
        <a:spcBef>
          <a:spcPct val="20000"/>
        </a:spcBef>
        <a:spcAft>
          <a:spcPct val="0"/>
        </a:spcAft>
        <a:buClr>
          <a:srgbClr val="0099FF"/>
        </a:buClr>
        <a:buSzPct val="120000"/>
        <a:buChar char="•"/>
        <a:defRPr sz="2800">
          <a:solidFill>
            <a:schemeClr val="tx1"/>
          </a:solidFill>
          <a:latin typeface="Arial" charset="0"/>
          <a:ea typeface="+mn-ea"/>
          <a:cs typeface="Arial" charset="0"/>
        </a:defRPr>
      </a:lvl2pPr>
      <a:lvl3pPr marL="1143000" indent="-228600" algn="l" rtl="0" fontAlgn="base">
        <a:spcBef>
          <a:spcPct val="20000"/>
        </a:spcBef>
        <a:spcAft>
          <a:spcPct val="0"/>
        </a:spcAft>
        <a:buClr>
          <a:srgbClr val="0099FF"/>
        </a:buClr>
        <a:buSzPct val="80000"/>
        <a:buFont typeface="Wingdings" charset="2"/>
        <a:buChar char="Ø"/>
        <a:defRPr sz="2400">
          <a:solidFill>
            <a:schemeClr val="tx1"/>
          </a:solidFill>
          <a:latin typeface="Arial" charset="0"/>
          <a:ea typeface="+mn-ea"/>
          <a:cs typeface="Arial" charset="0"/>
        </a:defRPr>
      </a:lvl3pPr>
      <a:lvl4pPr marL="1600200" indent="-228600" algn="l" rtl="0" fontAlgn="base">
        <a:spcBef>
          <a:spcPct val="20000"/>
        </a:spcBef>
        <a:spcAft>
          <a:spcPct val="0"/>
        </a:spcAft>
        <a:buChar char="–"/>
        <a:defRPr sz="2000">
          <a:solidFill>
            <a:schemeClr val="tx1"/>
          </a:solidFill>
          <a:latin typeface="Arial" charset="0"/>
          <a:ea typeface="+mn-ea"/>
          <a:cs typeface="Arial" charset="0"/>
        </a:defRPr>
      </a:lvl4pPr>
      <a:lvl5pPr marL="2057400" indent="-228600" algn="l" rtl="0" fontAlgn="base">
        <a:spcBef>
          <a:spcPct val="20000"/>
        </a:spcBef>
        <a:spcAft>
          <a:spcPct val="0"/>
        </a:spcAft>
        <a:buChar char="»"/>
        <a:defRPr sz="2000">
          <a:solidFill>
            <a:schemeClr val="tx1"/>
          </a:solidFill>
          <a:latin typeface="Arial" charset="0"/>
          <a:ea typeface="+mn-ea"/>
          <a:cs typeface="Arial"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3EDE0D-C39E-1420-F393-2007B5AFF5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2DA5C9-1CD3-86C9-760F-24532B535F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6515AC-74C0-17A1-EBBD-675AA2D690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631A-4918-4997-B6CB-554FF9427482}" type="datetimeFigureOut">
              <a:rPr lang="en-GB" smtClean="0"/>
              <a:t>08/10/2024</a:t>
            </a:fld>
            <a:endParaRPr lang="en-GB"/>
          </a:p>
        </p:txBody>
      </p:sp>
      <p:sp>
        <p:nvSpPr>
          <p:cNvPr id="5" name="Footer Placeholder 4">
            <a:extLst>
              <a:ext uri="{FF2B5EF4-FFF2-40B4-BE49-F238E27FC236}">
                <a16:creationId xmlns:a16="http://schemas.microsoft.com/office/drawing/2014/main" id="{A73E767D-3113-0BA3-C9CB-7C42535C86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8E4EC03-4D5B-0F30-B187-3E0ED351BC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93F1B-1AE2-4054-AC13-DED8CB2ABFBD}" type="slidenum">
              <a:rPr lang="en-GB" smtClean="0"/>
              <a:t>‹#›</a:t>
            </a:fld>
            <a:endParaRPr lang="en-GB"/>
          </a:p>
        </p:txBody>
      </p:sp>
    </p:spTree>
    <p:extLst>
      <p:ext uri="{BB962C8B-B14F-4D97-AF65-F5344CB8AC3E}">
        <p14:creationId xmlns:p14="http://schemas.microsoft.com/office/powerpoint/2010/main" val="81436507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8"/>
    </p:custDataLst>
    <p:extLst>
      <p:ext uri="{BB962C8B-B14F-4D97-AF65-F5344CB8AC3E}">
        <p14:creationId xmlns:p14="http://schemas.microsoft.com/office/powerpoint/2010/main" val="305846816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5" r:id="rId6"/>
  </p:sldLayoutIdLst>
  <p:hf hdr="0" ftr="0" dt="0"/>
  <p:txStyles>
    <p:titleStyle>
      <a:lvl1pPr algn="l" rtl="0" fontAlgn="base">
        <a:spcBef>
          <a:spcPct val="0"/>
        </a:spcBef>
        <a:spcAft>
          <a:spcPct val="0"/>
        </a:spcAft>
        <a:defRPr sz="3600">
          <a:solidFill>
            <a:srgbClr val="F2650E"/>
          </a:solidFill>
          <a:latin typeface="+mj-lt"/>
          <a:ea typeface="+mj-ea"/>
          <a:cs typeface="+mj-cs"/>
        </a:defRPr>
      </a:lvl1pPr>
      <a:lvl2pPr algn="l" rtl="0" fontAlgn="base">
        <a:spcBef>
          <a:spcPct val="0"/>
        </a:spcBef>
        <a:spcAft>
          <a:spcPct val="0"/>
        </a:spcAft>
        <a:defRPr sz="3600">
          <a:solidFill>
            <a:srgbClr val="F2650E"/>
          </a:solidFill>
          <a:latin typeface="Verdana" charset="0"/>
          <a:ea typeface="Arial Unicode MS" charset="0"/>
          <a:cs typeface="Arial Unicode MS" charset="0"/>
        </a:defRPr>
      </a:lvl2pPr>
      <a:lvl3pPr algn="l" rtl="0" fontAlgn="base">
        <a:spcBef>
          <a:spcPct val="0"/>
        </a:spcBef>
        <a:spcAft>
          <a:spcPct val="0"/>
        </a:spcAft>
        <a:defRPr sz="3600">
          <a:solidFill>
            <a:srgbClr val="F2650E"/>
          </a:solidFill>
          <a:latin typeface="Verdana" charset="0"/>
          <a:ea typeface="Arial Unicode MS" charset="0"/>
          <a:cs typeface="Arial Unicode MS" charset="0"/>
        </a:defRPr>
      </a:lvl3pPr>
      <a:lvl4pPr algn="l" rtl="0" fontAlgn="base">
        <a:spcBef>
          <a:spcPct val="0"/>
        </a:spcBef>
        <a:spcAft>
          <a:spcPct val="0"/>
        </a:spcAft>
        <a:defRPr sz="3600">
          <a:solidFill>
            <a:srgbClr val="F2650E"/>
          </a:solidFill>
          <a:latin typeface="Verdana" charset="0"/>
          <a:ea typeface="Arial Unicode MS" charset="0"/>
          <a:cs typeface="Arial Unicode MS" charset="0"/>
        </a:defRPr>
      </a:lvl4pPr>
      <a:lvl5pPr algn="l" rtl="0" fontAlgn="base">
        <a:spcBef>
          <a:spcPct val="0"/>
        </a:spcBef>
        <a:spcAft>
          <a:spcPct val="0"/>
        </a:spcAft>
        <a:defRPr sz="3600">
          <a:solidFill>
            <a:srgbClr val="F2650E"/>
          </a:solidFill>
          <a:latin typeface="Verdana" charset="0"/>
          <a:ea typeface="Arial Unicode MS" charset="0"/>
          <a:cs typeface="Arial Unicode MS" charset="0"/>
        </a:defRPr>
      </a:lvl5pPr>
      <a:lvl6pPr marL="457200" algn="l" rtl="0" fontAlgn="base">
        <a:spcBef>
          <a:spcPct val="0"/>
        </a:spcBef>
        <a:spcAft>
          <a:spcPct val="0"/>
        </a:spcAft>
        <a:defRPr sz="3600">
          <a:solidFill>
            <a:srgbClr val="F2650E"/>
          </a:solidFill>
          <a:latin typeface="Verdana" charset="0"/>
          <a:ea typeface="Arial Unicode MS" charset="0"/>
          <a:cs typeface="Arial Unicode MS" charset="0"/>
        </a:defRPr>
      </a:lvl6pPr>
      <a:lvl7pPr marL="914400" algn="l" rtl="0" fontAlgn="base">
        <a:spcBef>
          <a:spcPct val="0"/>
        </a:spcBef>
        <a:spcAft>
          <a:spcPct val="0"/>
        </a:spcAft>
        <a:defRPr sz="3600">
          <a:solidFill>
            <a:srgbClr val="F2650E"/>
          </a:solidFill>
          <a:latin typeface="Verdana" charset="0"/>
          <a:ea typeface="Arial Unicode MS" charset="0"/>
          <a:cs typeface="Arial Unicode MS" charset="0"/>
        </a:defRPr>
      </a:lvl7pPr>
      <a:lvl8pPr marL="1371600" algn="l" rtl="0" fontAlgn="base">
        <a:spcBef>
          <a:spcPct val="0"/>
        </a:spcBef>
        <a:spcAft>
          <a:spcPct val="0"/>
        </a:spcAft>
        <a:defRPr sz="3600">
          <a:solidFill>
            <a:srgbClr val="F2650E"/>
          </a:solidFill>
          <a:latin typeface="Verdana" charset="0"/>
          <a:ea typeface="Arial Unicode MS" charset="0"/>
          <a:cs typeface="Arial Unicode MS" charset="0"/>
        </a:defRPr>
      </a:lvl8pPr>
      <a:lvl9pPr marL="1828800" algn="l" rtl="0" fontAlgn="base">
        <a:spcBef>
          <a:spcPct val="0"/>
        </a:spcBef>
        <a:spcAft>
          <a:spcPct val="0"/>
        </a:spcAft>
        <a:defRPr sz="3600">
          <a:solidFill>
            <a:srgbClr val="F2650E"/>
          </a:solidFill>
          <a:latin typeface="Verdana" charset="0"/>
          <a:ea typeface="Arial Unicode MS" charset="0"/>
          <a:cs typeface="Arial Unicode MS" charset="0"/>
        </a:defRPr>
      </a:lvl9pPr>
    </p:titleStyle>
    <p:bodyStyle>
      <a:lvl1pPr marL="342900" indent="-342900" algn="l" rtl="0" fontAlgn="base">
        <a:spcBef>
          <a:spcPct val="20000"/>
        </a:spcBef>
        <a:spcAft>
          <a:spcPct val="0"/>
        </a:spcAft>
        <a:buClr>
          <a:srgbClr val="F2650E"/>
        </a:buClr>
        <a:buFont typeface="Wingdings" charset="2"/>
        <a:buChar char="§"/>
        <a:defRPr sz="3000">
          <a:solidFill>
            <a:schemeClr val="tx1"/>
          </a:solidFill>
          <a:latin typeface="+mn-lt"/>
          <a:ea typeface="+mn-ea"/>
          <a:cs typeface="+mn-cs"/>
        </a:defRPr>
      </a:lvl1pPr>
      <a:lvl2pPr marL="742950" indent="-285750" algn="l" rtl="0" fontAlgn="base">
        <a:spcBef>
          <a:spcPct val="20000"/>
        </a:spcBef>
        <a:spcAft>
          <a:spcPct val="0"/>
        </a:spcAft>
        <a:buClr>
          <a:srgbClr val="0099FF"/>
        </a:buClr>
        <a:buSzPct val="120000"/>
        <a:buChar char="•"/>
        <a:defRPr sz="2800">
          <a:solidFill>
            <a:schemeClr val="tx1"/>
          </a:solidFill>
          <a:latin typeface="Arial" charset="0"/>
          <a:ea typeface="+mn-ea"/>
          <a:cs typeface="Arial" charset="0"/>
        </a:defRPr>
      </a:lvl2pPr>
      <a:lvl3pPr marL="1143000" indent="-228600" algn="l" rtl="0" fontAlgn="base">
        <a:spcBef>
          <a:spcPct val="20000"/>
        </a:spcBef>
        <a:spcAft>
          <a:spcPct val="0"/>
        </a:spcAft>
        <a:buClr>
          <a:srgbClr val="0099FF"/>
        </a:buClr>
        <a:buSzPct val="80000"/>
        <a:buFont typeface="Wingdings" charset="2"/>
        <a:buChar char="Ø"/>
        <a:defRPr sz="2400">
          <a:solidFill>
            <a:schemeClr val="tx1"/>
          </a:solidFill>
          <a:latin typeface="Arial" charset="0"/>
          <a:ea typeface="+mn-ea"/>
          <a:cs typeface="Arial" charset="0"/>
        </a:defRPr>
      </a:lvl3pPr>
      <a:lvl4pPr marL="1600200" indent="-228600" algn="l" rtl="0" fontAlgn="base">
        <a:spcBef>
          <a:spcPct val="20000"/>
        </a:spcBef>
        <a:spcAft>
          <a:spcPct val="0"/>
        </a:spcAft>
        <a:buChar char="–"/>
        <a:defRPr sz="2000">
          <a:solidFill>
            <a:schemeClr val="tx1"/>
          </a:solidFill>
          <a:latin typeface="Arial" charset="0"/>
          <a:ea typeface="+mn-ea"/>
          <a:cs typeface="Arial" charset="0"/>
        </a:defRPr>
      </a:lvl4pPr>
      <a:lvl5pPr marL="2057400" indent="-228600" algn="l" rtl="0" fontAlgn="base">
        <a:spcBef>
          <a:spcPct val="20000"/>
        </a:spcBef>
        <a:spcAft>
          <a:spcPct val="0"/>
        </a:spcAft>
        <a:buChar char="»"/>
        <a:defRPr sz="2000">
          <a:solidFill>
            <a:schemeClr val="tx1"/>
          </a:solidFill>
          <a:latin typeface="Arial" charset="0"/>
          <a:ea typeface="+mn-ea"/>
          <a:cs typeface="Arial"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de-DE"/>
              <a:t>Mastertitelformat bearbeiten</a:t>
            </a:r>
            <a:endParaRPr lang="en-GB"/>
          </a:p>
        </p:txBody>
      </p:sp>
      <p:sp>
        <p:nvSpPr>
          <p:cNvPr id="3" name="Text Placeholder 2"/>
          <p:cNvSpPr>
            <a:spLocks noGrp="1"/>
          </p:cNvSpPr>
          <p:nvPr>
            <p:ph type="body" idx="1"/>
          </p:nvPr>
        </p:nvSpPr>
        <p:spPr>
          <a:xfrm>
            <a:off x="490538" y="2393956"/>
            <a:ext cx="11210924" cy="3482975"/>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sz="half" idx="2"/>
          </p:nvPr>
        </p:nvSpPr>
        <p:spPr>
          <a:xfrm>
            <a:off x="490538" y="6870450"/>
            <a:ext cx="2743200" cy="216000"/>
          </a:xfrm>
          <a:prstGeom prst="rect">
            <a:avLst/>
          </a:prstGeom>
        </p:spPr>
        <p:txBody>
          <a:bodyPr vert="horz" lIns="0" tIns="0" rIns="0" bIns="0" rtlCol="0" anchor="ctr">
            <a:noAutofit/>
          </a:bodyPr>
          <a:lstStyle>
            <a:lvl1pPr algn="l">
              <a:defRPr sz="1001">
                <a:noFill/>
              </a:defRPr>
            </a:lvl1pPr>
          </a:lstStyle>
          <a:p>
            <a:r>
              <a:rPr lang="en-GB"/>
              <a:t>Date: Monday / 01 / October / 2019</a:t>
            </a:r>
          </a:p>
        </p:txBody>
      </p:sp>
      <p:sp>
        <p:nvSpPr>
          <p:cNvPr id="5" name="Footer Placeholder 4"/>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sz="1001" b="1">
                <a:solidFill>
                  <a:schemeClr val="tx1"/>
                </a:solidFill>
              </a:defRPr>
            </a:lvl1pPr>
          </a:lstStyle>
          <a:p>
            <a:r>
              <a:rPr lang="en-GB"/>
              <a:t>Advancing social justice, promoting decent work</a:t>
            </a:r>
          </a:p>
        </p:txBody>
      </p:sp>
      <p:sp>
        <p:nvSpPr>
          <p:cNvPr id="6" name="Slide Number Placeholder 5"/>
          <p:cNvSpPr>
            <a:spLocks noGrp="1"/>
          </p:cNvSpPr>
          <p:nvPr>
            <p:ph type="sldNum" sz="quarter" idx="4"/>
          </p:nvPr>
        </p:nvSpPr>
        <p:spPr>
          <a:xfrm>
            <a:off x="11161463" y="432000"/>
            <a:ext cx="540000" cy="288000"/>
          </a:xfrm>
          <a:prstGeom prst="rect">
            <a:avLst/>
          </a:prstGeom>
        </p:spPr>
        <p:txBody>
          <a:bodyPr vert="horz" lIns="0" tIns="0" rIns="0" bIns="0" rtlCol="0" anchor="t" anchorCtr="0">
            <a:noAutofit/>
          </a:bodyPr>
          <a:lstStyle>
            <a:lvl1pPr algn="r">
              <a:defRPr sz="1801">
                <a:solidFill>
                  <a:schemeClr val="accent1"/>
                </a:solidFill>
              </a:defRPr>
            </a:lvl1pPr>
          </a:lstStyle>
          <a:p>
            <a:fld id="{856227C0-AD57-4F9B-BAE3-EEFB0D0EE427}" type="slidenum">
              <a:rPr lang="en-GB" smtClean="0"/>
              <a:pPr/>
              <a:t>‹#›</a:t>
            </a:fld>
            <a:endParaRPr lang="en-GB"/>
          </a:p>
        </p:txBody>
      </p:sp>
      <p:pic>
        <p:nvPicPr>
          <p:cNvPr id="11" name="Picture 10"/>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80" y="1519079"/>
            <a:ext cx="119513" cy="140298"/>
          </a:xfrm>
          <a:prstGeom prst="rect">
            <a:avLst/>
          </a:prstGeom>
        </p:spPr>
      </p:pic>
      <p:pic>
        <p:nvPicPr>
          <p:cNvPr id="12" name="Picture 1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24585622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Lst>
  <p:hf hdr="0"/>
  <p:txStyles>
    <p:titleStyle>
      <a:lvl1pPr algn="l" defTabSz="914419" rtl="0" eaLnBrk="1" latinLnBrk="0" hangingPunct="1">
        <a:lnSpc>
          <a:spcPct val="90000"/>
        </a:lnSpc>
        <a:spcBef>
          <a:spcPct val="0"/>
        </a:spcBef>
        <a:buNone/>
        <a:defRPr sz="2501" b="1" kern="1200">
          <a:solidFill>
            <a:schemeClr val="accent1"/>
          </a:solidFill>
          <a:latin typeface="+mj-lt"/>
          <a:ea typeface="+mj-ea"/>
          <a:cs typeface="+mj-cs"/>
        </a:defRPr>
      </a:lvl1pPr>
    </p:titleStyle>
    <p:bodyStyle>
      <a:lvl1pPr marL="0" indent="0" algn="l" defTabSz="914419" rtl="0" eaLnBrk="1" latinLnBrk="0" hangingPunct="1">
        <a:lnSpc>
          <a:spcPct val="100000"/>
        </a:lnSpc>
        <a:spcBef>
          <a:spcPts val="2400"/>
        </a:spcBef>
        <a:spcAft>
          <a:spcPts val="601"/>
        </a:spcAft>
        <a:buFont typeface="Arial" panose="020B0604020202020204" pitchFamily="34" charset="0"/>
        <a:buNone/>
        <a:defRPr sz="1801" b="1" kern="1200">
          <a:solidFill>
            <a:schemeClr val="accent2"/>
          </a:solidFill>
          <a:latin typeface="+mn-lt"/>
          <a:ea typeface="+mn-ea"/>
          <a:cs typeface="+mn-cs"/>
        </a:defRPr>
      </a:lvl1pPr>
      <a:lvl2pPr marL="0" indent="0" algn="l" defTabSz="914419" rtl="0" eaLnBrk="1" latinLnBrk="0" hangingPunct="1">
        <a:lnSpc>
          <a:spcPct val="100000"/>
        </a:lnSpc>
        <a:spcBef>
          <a:spcPts val="601"/>
        </a:spcBef>
        <a:spcAft>
          <a:spcPts val="601"/>
        </a:spcAft>
        <a:buFont typeface="Arial" panose="020B0604020202020204" pitchFamily="34" charset="0"/>
        <a:buNone/>
        <a:defRPr sz="1801" kern="1200">
          <a:solidFill>
            <a:schemeClr val="tx1"/>
          </a:solidFill>
          <a:latin typeface="+mn-lt"/>
          <a:ea typeface="+mn-ea"/>
          <a:cs typeface="+mn-cs"/>
        </a:defRPr>
      </a:lvl2pPr>
      <a:lvl3pPr marL="252004" indent="-252004" algn="l" defTabSz="914419" rtl="0" eaLnBrk="1" latinLnBrk="0" hangingPunct="1">
        <a:lnSpc>
          <a:spcPct val="100000"/>
        </a:lnSpc>
        <a:spcBef>
          <a:spcPts val="601"/>
        </a:spcBef>
        <a:buClr>
          <a:schemeClr val="accent2"/>
        </a:buClr>
        <a:buSzPct val="70000"/>
        <a:buFont typeface="Wingdings 3" panose="05040102010807070707" pitchFamily="18" charset="2"/>
        <a:buChar char=""/>
        <a:defRPr sz="1801" kern="1200">
          <a:solidFill>
            <a:schemeClr val="tx1"/>
          </a:solidFill>
          <a:latin typeface="+mn-lt"/>
          <a:ea typeface="+mn-ea"/>
          <a:cs typeface="+mn-cs"/>
        </a:defRPr>
      </a:lvl3pPr>
      <a:lvl4pPr marL="0" indent="0" algn="l" defTabSz="914419"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1" b="1" kern="1200">
          <a:solidFill>
            <a:schemeClr val="accent2"/>
          </a:solidFill>
          <a:latin typeface="+mn-lt"/>
          <a:ea typeface="+mn-ea"/>
          <a:cs typeface="+mn-cs"/>
        </a:defRPr>
      </a:lvl4pPr>
      <a:lvl5pPr marL="0" indent="0" algn="l" defTabSz="914419"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1" kern="1200">
          <a:solidFill>
            <a:schemeClr val="tx1"/>
          </a:solidFill>
          <a:latin typeface="+mn-lt"/>
          <a:ea typeface="+mn-ea"/>
          <a:cs typeface="+mn-cs"/>
        </a:defRPr>
      </a:lvl5pPr>
      <a:lvl6pPr marL="252004" indent="-252004" algn="l" defTabSz="914419" rtl="0" eaLnBrk="1" latinLnBrk="0" hangingPunct="1">
        <a:lnSpc>
          <a:spcPct val="100000"/>
        </a:lnSpc>
        <a:spcBef>
          <a:spcPts val="450"/>
        </a:spcBef>
        <a:buClr>
          <a:schemeClr val="accent2"/>
        </a:buClr>
        <a:buSzPct val="70000"/>
        <a:buFont typeface="Wingdings 3" panose="05040102010807070707" pitchFamily="18" charset="2"/>
        <a:buChar char="u"/>
        <a:defRPr sz="1401" kern="1200">
          <a:solidFill>
            <a:schemeClr val="tx1"/>
          </a:solidFill>
          <a:latin typeface="+mn-lt"/>
          <a:ea typeface="+mn-ea"/>
          <a:cs typeface="+mn-cs"/>
        </a:defRPr>
      </a:lvl6pPr>
      <a:lvl7pPr marL="0" indent="0" algn="l" defTabSz="914419" rtl="0" eaLnBrk="1" latinLnBrk="0" hangingPunct="1">
        <a:lnSpc>
          <a:spcPct val="100000"/>
        </a:lnSpc>
        <a:spcBef>
          <a:spcPts val="601"/>
        </a:spcBef>
        <a:buFont typeface="Arial" panose="020B0604020202020204" pitchFamily="34" charset="0"/>
        <a:buNone/>
        <a:defRPr sz="1001" kern="1200" baseline="0">
          <a:solidFill>
            <a:schemeClr val="tx1"/>
          </a:solidFill>
          <a:latin typeface="+mn-lt"/>
          <a:ea typeface="+mn-ea"/>
          <a:cs typeface="+mn-cs"/>
        </a:defRPr>
      </a:lvl7pPr>
      <a:lvl8pPr marL="3429071" indent="-228604" algn="l" defTabSz="91441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80" indent="-228604" algn="l" defTabSz="91441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9" rtl="0" eaLnBrk="1" latinLnBrk="0" hangingPunct="1">
        <a:defRPr sz="1801" kern="1200">
          <a:solidFill>
            <a:schemeClr val="tx1"/>
          </a:solidFill>
          <a:latin typeface="+mn-lt"/>
          <a:ea typeface="+mn-ea"/>
          <a:cs typeface="+mn-cs"/>
        </a:defRPr>
      </a:lvl1pPr>
      <a:lvl2pPr marL="457210" algn="l" defTabSz="914419" rtl="0" eaLnBrk="1" latinLnBrk="0" hangingPunct="1">
        <a:defRPr sz="1801" kern="1200">
          <a:solidFill>
            <a:schemeClr val="tx1"/>
          </a:solidFill>
          <a:latin typeface="+mn-lt"/>
          <a:ea typeface="+mn-ea"/>
          <a:cs typeface="+mn-cs"/>
        </a:defRPr>
      </a:lvl2pPr>
      <a:lvl3pPr marL="914419" algn="l" defTabSz="914419" rtl="0" eaLnBrk="1" latinLnBrk="0" hangingPunct="1">
        <a:defRPr sz="1801" kern="1200">
          <a:solidFill>
            <a:schemeClr val="tx1"/>
          </a:solidFill>
          <a:latin typeface="+mn-lt"/>
          <a:ea typeface="+mn-ea"/>
          <a:cs typeface="+mn-cs"/>
        </a:defRPr>
      </a:lvl3pPr>
      <a:lvl4pPr marL="1371629" algn="l" defTabSz="914419" rtl="0" eaLnBrk="1" latinLnBrk="0" hangingPunct="1">
        <a:defRPr sz="1801" kern="1200">
          <a:solidFill>
            <a:schemeClr val="tx1"/>
          </a:solidFill>
          <a:latin typeface="+mn-lt"/>
          <a:ea typeface="+mn-ea"/>
          <a:cs typeface="+mn-cs"/>
        </a:defRPr>
      </a:lvl4pPr>
      <a:lvl5pPr marL="1828837" algn="l" defTabSz="914419" rtl="0" eaLnBrk="1" latinLnBrk="0" hangingPunct="1">
        <a:defRPr sz="1801" kern="1200">
          <a:solidFill>
            <a:schemeClr val="tx1"/>
          </a:solidFill>
          <a:latin typeface="+mn-lt"/>
          <a:ea typeface="+mn-ea"/>
          <a:cs typeface="+mn-cs"/>
        </a:defRPr>
      </a:lvl5pPr>
      <a:lvl6pPr marL="2286046" algn="l" defTabSz="914419" rtl="0" eaLnBrk="1" latinLnBrk="0" hangingPunct="1">
        <a:defRPr sz="1801" kern="1200">
          <a:solidFill>
            <a:schemeClr val="tx1"/>
          </a:solidFill>
          <a:latin typeface="+mn-lt"/>
          <a:ea typeface="+mn-ea"/>
          <a:cs typeface="+mn-cs"/>
        </a:defRPr>
      </a:lvl6pPr>
      <a:lvl7pPr marL="2743257" algn="l" defTabSz="914419" rtl="0" eaLnBrk="1" latinLnBrk="0" hangingPunct="1">
        <a:defRPr sz="1801" kern="1200">
          <a:solidFill>
            <a:schemeClr val="tx1"/>
          </a:solidFill>
          <a:latin typeface="+mn-lt"/>
          <a:ea typeface="+mn-ea"/>
          <a:cs typeface="+mn-cs"/>
        </a:defRPr>
      </a:lvl7pPr>
      <a:lvl8pPr marL="3200467" algn="l" defTabSz="914419" rtl="0" eaLnBrk="1" latinLnBrk="0" hangingPunct="1">
        <a:defRPr sz="1801" kern="1200">
          <a:solidFill>
            <a:schemeClr val="tx1"/>
          </a:solidFill>
          <a:latin typeface="+mn-lt"/>
          <a:ea typeface="+mn-ea"/>
          <a:cs typeface="+mn-cs"/>
        </a:defRPr>
      </a:lvl8pPr>
      <a:lvl9pPr marL="3657676" algn="l" defTabSz="914419"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09">
          <p15:clr>
            <a:srgbClr val="F26B43"/>
          </p15:clr>
        </p15:guide>
        <p15:guide id="4" pos="7371">
          <p15:clr>
            <a:srgbClr val="F26B43"/>
          </p15:clr>
        </p15:guide>
        <p15:guide id="5" orient="horz" pos="309">
          <p15:clr>
            <a:srgbClr val="F26B43"/>
          </p15:clr>
        </p15:guide>
        <p15:guide id="6" orient="horz" pos="4011">
          <p15:clr>
            <a:srgbClr val="F26B43"/>
          </p15:clr>
        </p15:guide>
        <p15:guide id="7" orient="horz" pos="1508">
          <p15:clr>
            <a:srgbClr val="F26B43"/>
          </p15:clr>
        </p15:guide>
        <p15:guide id="8" orient="horz" pos="3702">
          <p15:clr>
            <a:srgbClr val="F26B43"/>
          </p15:clr>
        </p15:guide>
        <p15:guide id="9" orient="horz" pos="154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fr-FR"/>
              <a:t>Modifiez le style du titre</a:t>
            </a:r>
            <a:endParaRPr lang="en-GB"/>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5" name="Footer Placeholder 4"/>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pic>
        <p:nvPicPr>
          <p:cNvPr id="8" name="Picture 7"/>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11" name="Picture 10"/>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1529470"/>
            <a:ext cx="119513" cy="140298"/>
          </a:xfrm>
          <a:prstGeom prst="rect">
            <a:avLst/>
          </a:prstGeom>
        </p:spPr>
      </p:pic>
      <p:pic>
        <p:nvPicPr>
          <p:cNvPr id="9" name="Picture 10">
            <a:extLst>
              <a:ext uri="{FF2B5EF4-FFF2-40B4-BE49-F238E27FC236}">
                <a16:creationId xmlns:a16="http://schemas.microsoft.com/office/drawing/2014/main" id="{23CB6061-3239-D5F2-800F-6708E58D1556}"/>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0281338" y="6567140"/>
            <a:ext cx="77840" cy="91378"/>
          </a:xfrm>
          <a:prstGeom prst="rect">
            <a:avLst/>
          </a:prstGeom>
        </p:spPr>
      </p:pic>
    </p:spTree>
    <p:extLst>
      <p:ext uri="{BB962C8B-B14F-4D97-AF65-F5344CB8AC3E}">
        <p14:creationId xmlns:p14="http://schemas.microsoft.com/office/powerpoint/2010/main" val="100889986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Lst>
  <p:hf hdr="0"/>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09">
          <p15:clr>
            <a:srgbClr val="F26B43"/>
          </p15:clr>
        </p15:guide>
        <p15:guide id="4" pos="7371">
          <p15:clr>
            <a:srgbClr val="F26B43"/>
          </p15:clr>
        </p15:guide>
        <p15:guide id="5" orient="horz" pos="309">
          <p15:clr>
            <a:srgbClr val="F26B43"/>
          </p15:clr>
        </p15:guide>
        <p15:guide id="6" orient="horz" pos="4011">
          <p15:clr>
            <a:srgbClr val="F26B43"/>
          </p15:clr>
        </p15:guide>
        <p15:guide id="7" orient="horz" pos="1508">
          <p15:clr>
            <a:srgbClr val="F26B43"/>
          </p15:clr>
        </p15:guide>
        <p15:guide id="8" orient="horz" pos="3702">
          <p15:clr>
            <a:srgbClr val="F26B43"/>
          </p15:clr>
        </p15:guide>
        <p15:guide id="9" orient="horz" pos="154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bonnet@ilo.org" TargetMode="Externa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7.xml"/><Relationship Id="rId5" Type="http://schemas.openxmlformats.org/officeDocument/2006/relationships/image" Target="../media/image24.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7.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7.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7.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53.xml"/><Relationship Id="rId4" Type="http://schemas.openxmlformats.org/officeDocument/2006/relationships/chart" Target="../charts/chart6.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sign-no-entry-traffic-symbol-24342/" TargetMode="External"/><Relationship Id="rId2" Type="http://schemas.openxmlformats.org/officeDocument/2006/relationships/image" Target="../media/image16.png"/><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8" Type="http://schemas.openxmlformats.org/officeDocument/2006/relationships/hyperlink" Target="https://commons.wikimedia.org/wiki/File:Running_icon_-_Noun_Project_17825.svg" TargetMode="External"/><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55.xml"/><Relationship Id="rId6" Type="http://schemas.openxmlformats.org/officeDocument/2006/relationships/image" Target="../media/image19.png"/><Relationship Id="rId5" Type="http://schemas.openxmlformats.org/officeDocument/2006/relationships/hyperlink" Target="https://svgsilh.com/fr/image/98712.html" TargetMode="Externa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hyperlink" Target="https://www.ilo.org/wcmsp5/groups/public/---dgreports/---stat/documents/meetingdocument/wcms_647343.pdf" TargetMode="Externa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 Id="rId5" Type="http://schemas.openxmlformats.org/officeDocument/2006/relationships/image" Target="../media/image24.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17.xml"/><Relationship Id="rId5" Type="http://schemas.openxmlformats.org/officeDocument/2006/relationships/image" Target="../media/image26.png"/><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BDBF3"/>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06AB9507-067B-48C1-A62C-7E2873874465}"/>
              </a:ext>
            </a:extLst>
          </p:cNvPr>
          <p:cNvSpPr txBox="1">
            <a:spLocks/>
          </p:cNvSpPr>
          <p:nvPr/>
        </p:nvSpPr>
        <p:spPr>
          <a:xfrm>
            <a:off x="6611815" y="1166649"/>
            <a:ext cx="5305461" cy="3016468"/>
          </a:xfrm>
          <a:prstGeom prst="rect">
            <a:avLst/>
          </a:prstGeom>
        </p:spPr>
        <p:txBody>
          <a:bodyPr vert="horz" lIns="91440" tIns="45720" rIns="91440" bIns="45720" rtlCol="0" anchor="ctr">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3600" b="1" i="0" u="none" strike="noStrike" kern="1200" cap="none" spc="0" normalizeH="0" baseline="0" noProof="0" dirty="0">
                <a:ln>
                  <a:noFill/>
                </a:ln>
                <a:effectLst/>
                <a:uLnTx/>
                <a:uFillTx/>
                <a:latin typeface="Noto Sans" panose="020B0502040504020204" pitchFamily="34" charset="0"/>
                <a:ea typeface="Noto Sans" panose="020B0502040504020204" pitchFamily="34" charset="0"/>
                <a:cs typeface="Noto Sans" panose="020B0502040504020204" pitchFamily="34" charset="0"/>
              </a:rPr>
              <a:t>Session 3.2</a:t>
            </a:r>
          </a:p>
          <a:p>
            <a:pPr marL="0" marR="0" lvl="0" indent="0" algn="l" defTabSz="914400" rtl="0" eaLnBrk="1" fontAlgn="auto" latinLnBrk="0" hangingPunct="1">
              <a:lnSpc>
                <a:spcPct val="120000"/>
              </a:lnSpc>
              <a:spcBef>
                <a:spcPct val="0"/>
              </a:spcBef>
              <a:spcAft>
                <a:spcPts val="600"/>
              </a:spcAft>
              <a:buClrTx/>
              <a:buSzTx/>
              <a:buFontTx/>
              <a:buNone/>
              <a:tabLst/>
              <a:defRPr/>
            </a:pPr>
            <a:r>
              <a:rPr kumimoji="0" lang="en-GB" sz="3600" b="1" i="0" u="none" strike="noStrike" kern="1200" cap="none" spc="0" normalizeH="0" baseline="0" noProof="0" dirty="0">
                <a:ln>
                  <a:noFill/>
                </a:ln>
                <a:effectLst/>
                <a:uLnTx/>
                <a:uFillTx/>
                <a:latin typeface="Noto Sans" panose="020B0502040504020204" pitchFamily="34" charset="0"/>
                <a:ea typeface="Noto Sans" panose="020B0502040504020204" pitchFamily="34" charset="0"/>
                <a:cs typeface="Noto Sans" panose="020B0502040504020204" pitchFamily="34" charset="0"/>
              </a:rPr>
              <a:t>Informality, levels of protection, working conditions and contextual vulnerabilities</a:t>
            </a:r>
            <a:r>
              <a:rPr kumimoji="0" lang="en-GB" sz="3600" i="0" u="none" strike="noStrike" kern="1200" cap="none" spc="0" normalizeH="0" baseline="0" noProof="0" dirty="0">
                <a:ln>
                  <a:noFill/>
                </a:ln>
                <a:effectLst/>
                <a:uLnTx/>
                <a:uFillTx/>
                <a:latin typeface="Noto Sans" panose="020B0502040504020204" pitchFamily="34" charset="0"/>
                <a:ea typeface="Noto Sans" panose="020B0502040504020204" pitchFamily="34" charset="0"/>
                <a:cs typeface="Noto Sans" panose="020B0502040504020204" pitchFamily="34" charset="0"/>
              </a:rPr>
              <a:t>: are decent work deficits more critical in the informal economy and are households a source of increased vulnerabilities or protection?  </a:t>
            </a:r>
            <a:endParaRPr kumimoji="0" lang="en-US" sz="3400" i="0" u="none" strike="noStrike" kern="1200" cap="none" spc="0" normalizeH="0" baseline="0" noProof="0" dirty="0">
              <a:ln>
                <a:noFill/>
              </a:ln>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8" name="Text Placeholder 2">
            <a:extLst>
              <a:ext uri="{FF2B5EF4-FFF2-40B4-BE49-F238E27FC236}">
                <a16:creationId xmlns:a16="http://schemas.microsoft.com/office/drawing/2014/main" id="{6FDEAC0B-C7F7-4EF8-9AC9-70E39A8119C1}"/>
              </a:ext>
            </a:extLst>
          </p:cNvPr>
          <p:cNvSpPr txBox="1">
            <a:spLocks/>
          </p:cNvSpPr>
          <p:nvPr/>
        </p:nvSpPr>
        <p:spPr>
          <a:xfrm>
            <a:off x="6430875" y="4780297"/>
            <a:ext cx="5486401" cy="12366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effectLst/>
                <a:uLnTx/>
                <a:uFillTx/>
                <a:latin typeface="Noto Sans" panose="020B0502040504020204" pitchFamily="34" charset="0"/>
                <a:ea typeface="Noto Sans" panose="020B0502040504020204" pitchFamily="34" charset="0"/>
                <a:cs typeface="Noto Sans" panose="020B0502040504020204" pitchFamily="34" charset="0"/>
              </a:rPr>
              <a:t>Regional Course on Statistics on Informality: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effectLst/>
                <a:uLnTx/>
                <a:uFillTx/>
                <a:latin typeface="Noto Sans" panose="020B0502040504020204" pitchFamily="34" charset="0"/>
                <a:ea typeface="Noto Sans" panose="020B0502040504020204" pitchFamily="34" charset="0"/>
                <a:cs typeface="Noto Sans" panose="020B0502040504020204" pitchFamily="34" charset="0"/>
              </a:rPr>
              <a:t>Definitions, Measurement, SDGs and Other Policy Indicators</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effectLst/>
                <a:uLnTx/>
                <a:uFillTx/>
                <a:latin typeface="Noto Sans" panose="020B0502040504020204" pitchFamily="34" charset="0"/>
                <a:ea typeface="Noto Sans" panose="020B0502040504020204" pitchFamily="34" charset="0"/>
                <a:cs typeface="Noto Sans" panose="020B0502040504020204" pitchFamily="34" charset="0"/>
              </a:rPr>
              <a:t>15-18 </a:t>
            </a:r>
            <a:r>
              <a:rPr lang="en-GB" sz="1600" dirty="0">
                <a:latin typeface="Noto Sans" panose="020B0502040504020204" pitchFamily="34" charset="0"/>
                <a:ea typeface="Noto Sans" panose="020B0502040504020204" pitchFamily="34" charset="0"/>
                <a:cs typeface="Noto Sans" panose="020B0502040504020204" pitchFamily="34" charset="0"/>
              </a:rPr>
              <a:t>October</a:t>
            </a:r>
            <a:r>
              <a:rPr kumimoji="0" lang="en-GB" sz="1600" b="0" i="0" u="none" strike="noStrike" kern="1200" cap="none" spc="0" normalizeH="0" baseline="0" noProof="0" dirty="0">
                <a:ln>
                  <a:noFill/>
                </a:ln>
                <a:effectLst/>
                <a:uLnTx/>
                <a:uFillTx/>
                <a:latin typeface="Noto Sans" panose="020B0502040504020204" pitchFamily="34" charset="0"/>
                <a:ea typeface="Noto Sans" panose="020B0502040504020204" pitchFamily="34" charset="0"/>
                <a:cs typeface="Noto Sans" panose="020B0502040504020204" pitchFamily="34" charset="0"/>
              </a:rPr>
              <a:t> 2024, Chiba, Japan</a:t>
            </a:r>
          </a:p>
        </p:txBody>
      </p:sp>
      <p:sp>
        <p:nvSpPr>
          <p:cNvPr id="9" name="Text Placeholder 2">
            <a:extLst>
              <a:ext uri="{FF2B5EF4-FFF2-40B4-BE49-F238E27FC236}">
                <a16:creationId xmlns:a16="http://schemas.microsoft.com/office/drawing/2014/main" id="{593258F2-841D-775F-9CCF-F961BFE89B35}"/>
              </a:ext>
            </a:extLst>
          </p:cNvPr>
          <p:cNvSpPr txBox="1">
            <a:spLocks/>
          </p:cNvSpPr>
          <p:nvPr/>
        </p:nvSpPr>
        <p:spPr>
          <a:xfrm>
            <a:off x="6430875" y="6469975"/>
            <a:ext cx="4538949" cy="25044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effectLst/>
                <a:uLnTx/>
                <a:uFillTx/>
                <a:latin typeface="Noto Sans" panose="020B0502040504020204" pitchFamily="34" charset="0"/>
                <a:ea typeface="Noto Sans" panose="020B0502040504020204" pitchFamily="34" charset="0"/>
                <a:cs typeface="Noto Sans" panose="020B0502040504020204" pitchFamily="34" charset="0"/>
              </a:rPr>
              <a:t>Florence Bonnet</a:t>
            </a:r>
            <a:r>
              <a:rPr lang="fr-FR" sz="1200" dirty="0">
                <a:latin typeface="Noto Sans" panose="020B0502040504020204" pitchFamily="34" charset="0"/>
                <a:ea typeface="Noto Sans" panose="020B0502040504020204" pitchFamily="34" charset="0"/>
                <a:cs typeface="Noto Sans" panose="020B0502040504020204" pitchFamily="34" charset="0"/>
              </a:rPr>
              <a:t> AP/FORMALIZATION </a:t>
            </a:r>
            <a:r>
              <a:rPr kumimoji="0" lang="fr-FR" sz="1200" b="0" i="0" u="none" strike="noStrike" kern="1200" cap="none" spc="0" normalizeH="0" baseline="0" noProof="0" dirty="0">
                <a:ln>
                  <a:noFill/>
                </a:ln>
                <a:effectLst/>
                <a:uLnTx/>
                <a:uFillTx/>
                <a:latin typeface="Noto Sans" panose="020B0502040504020204" pitchFamily="34" charset="0"/>
                <a:ea typeface="Noto Sans" panose="020B0502040504020204" pitchFamily="34" charset="0"/>
                <a:cs typeface="Noto Sans" panose="020B0502040504020204" pitchFamily="34" charset="0"/>
              </a:rPr>
              <a:t>(</a:t>
            </a:r>
            <a:r>
              <a:rPr kumimoji="0" lang="fr-FR" sz="1200" b="0" i="0" u="none" strike="noStrike" kern="1200" cap="none" spc="0" normalizeH="0" baseline="0" noProof="0" dirty="0">
                <a:ln>
                  <a:noFill/>
                </a:ln>
                <a:effectLst/>
                <a:uLnTx/>
                <a:uFillTx/>
                <a:latin typeface="Noto Sans" panose="020B0502040504020204" pitchFamily="34" charset="0"/>
                <a:ea typeface="Noto Sans" panose="020B0502040504020204" pitchFamily="34" charset="0"/>
                <a:cs typeface="Noto Sans" panose="020B0502040504020204" pitchFamily="34" charset="0"/>
                <a:hlinkClick r:id="rId2">
                  <a:extLst>
                    <a:ext uri="{A12FA001-AC4F-418D-AE19-62706E023703}">
                      <ahyp:hlinkClr xmlns:ahyp="http://schemas.microsoft.com/office/drawing/2018/hyperlinkcolor" val="tx"/>
                    </a:ext>
                  </a:extLst>
                </a:hlinkClick>
              </a:rPr>
              <a:t>bonnet@ilo.org</a:t>
            </a:r>
            <a:r>
              <a:rPr kumimoji="0" lang="fr-FR" sz="1200" b="0" i="0" u="none" strike="noStrike" kern="1200" cap="none" spc="0" normalizeH="0" baseline="0" noProof="0" dirty="0">
                <a:ln>
                  <a:noFill/>
                </a:ln>
                <a:effectLst/>
                <a:uLnTx/>
                <a:uFillTx/>
                <a:latin typeface="Noto Sans" panose="020B0502040504020204" pitchFamily="34" charset="0"/>
                <a:ea typeface="Noto Sans" panose="020B0502040504020204" pitchFamily="34" charset="0"/>
                <a:cs typeface="Noto Sans" panose="020B0502040504020204" pitchFamily="34" charset="0"/>
              </a:rPr>
              <a:t>)</a:t>
            </a:r>
          </a:p>
        </p:txBody>
      </p:sp>
      <p:pic>
        <p:nvPicPr>
          <p:cNvPr id="2" name="Picture 1">
            <a:extLst>
              <a:ext uri="{FF2B5EF4-FFF2-40B4-BE49-F238E27FC236}">
                <a16:creationId xmlns:a16="http://schemas.microsoft.com/office/drawing/2014/main" id="{F0E72B84-AB67-D57E-D828-D0C1ABF5134C}"/>
              </a:ext>
            </a:extLst>
          </p:cNvPr>
          <p:cNvPicPr>
            <a:picLocks noChangeAspect="1"/>
          </p:cNvPicPr>
          <p:nvPr/>
        </p:nvPicPr>
        <p:blipFill>
          <a:blip r:embed="rId3"/>
          <a:stretch>
            <a:fillRect/>
          </a:stretch>
        </p:blipFill>
        <p:spPr>
          <a:xfrm>
            <a:off x="131169" y="1166649"/>
            <a:ext cx="6020737" cy="1865119"/>
          </a:xfrm>
          <a:prstGeom prst="rect">
            <a:avLst/>
          </a:prstGeom>
        </p:spPr>
      </p:pic>
      <p:sp>
        <p:nvSpPr>
          <p:cNvPr id="3" name="Rectangle 2">
            <a:extLst>
              <a:ext uri="{FF2B5EF4-FFF2-40B4-BE49-F238E27FC236}">
                <a16:creationId xmlns:a16="http://schemas.microsoft.com/office/drawing/2014/main" id="{2C34DF7F-B617-706F-FFAB-B411B6E5E4C9}"/>
              </a:ext>
            </a:extLst>
          </p:cNvPr>
          <p:cNvSpPr/>
          <p:nvPr/>
        </p:nvSpPr>
        <p:spPr>
          <a:xfrm>
            <a:off x="2574939" y="1828800"/>
            <a:ext cx="1625586" cy="785813"/>
          </a:xfrm>
          <a:prstGeom prst="rect">
            <a:avLst/>
          </a:prstGeom>
          <a:noFill/>
          <a:ln w="57150">
            <a:solidFill>
              <a:srgbClr val="1BF9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Arrow: Striped Right 3">
            <a:extLst>
              <a:ext uri="{FF2B5EF4-FFF2-40B4-BE49-F238E27FC236}">
                <a16:creationId xmlns:a16="http://schemas.microsoft.com/office/drawing/2014/main" id="{C9D191A6-7E96-51DF-F234-4C1C67F0C53C}"/>
              </a:ext>
            </a:extLst>
          </p:cNvPr>
          <p:cNvSpPr/>
          <p:nvPr/>
        </p:nvSpPr>
        <p:spPr>
          <a:xfrm>
            <a:off x="4254911" y="2100263"/>
            <a:ext cx="388528" cy="285750"/>
          </a:xfrm>
          <a:prstGeom prst="stripedRightArrow">
            <a:avLst>
              <a:gd name="adj1" fmla="val 60322"/>
              <a:gd name="adj2" fmla="val 50000"/>
            </a:avLst>
          </a:prstGeom>
          <a:solidFill>
            <a:srgbClr val="1BF9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Striped Right 4">
            <a:extLst>
              <a:ext uri="{FF2B5EF4-FFF2-40B4-BE49-F238E27FC236}">
                <a16:creationId xmlns:a16="http://schemas.microsoft.com/office/drawing/2014/main" id="{14A7EDA4-17B3-6740-56DB-5C645C822344}"/>
              </a:ext>
            </a:extLst>
          </p:cNvPr>
          <p:cNvSpPr/>
          <p:nvPr/>
        </p:nvSpPr>
        <p:spPr>
          <a:xfrm rot="10800000">
            <a:off x="2115030" y="2100263"/>
            <a:ext cx="388528" cy="285750"/>
          </a:xfrm>
          <a:prstGeom prst="stripedRightArrow">
            <a:avLst>
              <a:gd name="adj1" fmla="val 60322"/>
              <a:gd name="adj2" fmla="val 50000"/>
            </a:avLst>
          </a:prstGeom>
          <a:solidFill>
            <a:srgbClr val="1BF9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0852D905-8335-00A1-AB48-136DB529A6EF}"/>
              </a:ext>
            </a:extLst>
          </p:cNvPr>
          <p:cNvPicPr>
            <a:picLocks noChangeAspect="1"/>
          </p:cNvPicPr>
          <p:nvPr/>
        </p:nvPicPr>
        <p:blipFill>
          <a:blip r:embed="rId4"/>
          <a:stretch>
            <a:fillRect/>
          </a:stretch>
        </p:blipFill>
        <p:spPr>
          <a:xfrm>
            <a:off x="1369666" y="3204621"/>
            <a:ext cx="4650846" cy="3480524"/>
          </a:xfrm>
          <a:prstGeom prst="rect">
            <a:avLst/>
          </a:prstGeom>
        </p:spPr>
      </p:pic>
      <p:sp>
        <p:nvSpPr>
          <p:cNvPr id="12" name="Arrow: Down 11">
            <a:extLst>
              <a:ext uri="{FF2B5EF4-FFF2-40B4-BE49-F238E27FC236}">
                <a16:creationId xmlns:a16="http://schemas.microsoft.com/office/drawing/2014/main" id="{28A5D8A0-3503-1A8A-DD46-1227647E4427}"/>
              </a:ext>
            </a:extLst>
          </p:cNvPr>
          <p:cNvSpPr/>
          <p:nvPr/>
        </p:nvSpPr>
        <p:spPr>
          <a:xfrm>
            <a:off x="3316385" y="2632767"/>
            <a:ext cx="84221" cy="2715264"/>
          </a:xfrm>
          <a:prstGeom prst="downArrow">
            <a:avLst/>
          </a:prstGeom>
          <a:solidFill>
            <a:srgbClr val="1BF9F4"/>
          </a:solidFill>
          <a:ln>
            <a:solidFill>
              <a:srgbClr val="1BF9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6B26AEF-89BA-87FD-4E37-E21C74224D91}"/>
              </a:ext>
            </a:extLst>
          </p:cNvPr>
          <p:cNvSpPr txBox="1"/>
          <p:nvPr/>
        </p:nvSpPr>
        <p:spPr>
          <a:xfrm>
            <a:off x="101628" y="857662"/>
            <a:ext cx="3503192" cy="369332"/>
          </a:xfrm>
          <a:prstGeom prst="rect">
            <a:avLst/>
          </a:prstGeom>
          <a:noFill/>
        </p:spPr>
        <p:txBody>
          <a:bodyPr wrap="square" rtlCol="0">
            <a:spAutoFit/>
          </a:bodyPr>
          <a:lstStyle/>
          <a:p>
            <a:r>
              <a:rPr lang="fr-FR" dirty="0" err="1">
                <a:solidFill>
                  <a:schemeClr val="accent1">
                    <a:lumMod val="75000"/>
                  </a:schemeClr>
                </a:solidFill>
                <a:latin typeface="Abadi" panose="020B0604020104020204" pitchFamily="34" charset="0"/>
              </a:rPr>
              <a:t>Conceptual</a:t>
            </a:r>
            <a:r>
              <a:rPr lang="fr-FR" dirty="0">
                <a:solidFill>
                  <a:schemeClr val="accent1">
                    <a:lumMod val="75000"/>
                  </a:schemeClr>
                </a:solidFill>
                <a:latin typeface="Abadi" panose="020B0604020104020204" pitchFamily="34" charset="0"/>
              </a:rPr>
              <a:t> </a:t>
            </a:r>
            <a:r>
              <a:rPr lang="fr-FR" dirty="0" err="1">
                <a:solidFill>
                  <a:schemeClr val="accent1">
                    <a:lumMod val="75000"/>
                  </a:schemeClr>
                </a:solidFill>
                <a:latin typeface="Abadi" panose="020B0604020104020204" pitchFamily="34" charset="0"/>
              </a:rPr>
              <a:t>framework</a:t>
            </a:r>
            <a:endParaRPr lang="en-GB" dirty="0">
              <a:solidFill>
                <a:schemeClr val="accent1">
                  <a:lumMod val="75000"/>
                </a:schemeClr>
              </a:solidFill>
              <a:latin typeface="Abadi" panose="020B0604020104020204" pitchFamily="34" charset="0"/>
            </a:endParaRPr>
          </a:p>
        </p:txBody>
      </p:sp>
      <p:sp>
        <p:nvSpPr>
          <p:cNvPr id="16" name="TextBox 15">
            <a:extLst>
              <a:ext uri="{FF2B5EF4-FFF2-40B4-BE49-F238E27FC236}">
                <a16:creationId xmlns:a16="http://schemas.microsoft.com/office/drawing/2014/main" id="{2E27E21D-3BC4-82BA-7911-185809C74E8E}"/>
              </a:ext>
            </a:extLst>
          </p:cNvPr>
          <p:cNvSpPr txBox="1"/>
          <p:nvPr/>
        </p:nvSpPr>
        <p:spPr>
          <a:xfrm>
            <a:off x="131169" y="3118550"/>
            <a:ext cx="3503192" cy="369332"/>
          </a:xfrm>
          <a:prstGeom prst="rect">
            <a:avLst/>
          </a:prstGeom>
          <a:noFill/>
        </p:spPr>
        <p:txBody>
          <a:bodyPr wrap="square" rtlCol="0">
            <a:spAutoFit/>
          </a:bodyPr>
          <a:lstStyle>
            <a:defPPr>
              <a:defRPr lang="en-US"/>
            </a:defPPr>
            <a:lvl1pPr>
              <a:defRPr>
                <a:solidFill>
                  <a:schemeClr val="accent1">
                    <a:lumMod val="75000"/>
                  </a:schemeClr>
                </a:solidFill>
                <a:latin typeface="Abadi" panose="020B0604020104020204" pitchFamily="34" charset="0"/>
              </a:defRPr>
            </a:lvl1pPr>
          </a:lstStyle>
          <a:p>
            <a:r>
              <a:rPr lang="fr-FR"/>
              <a:t>Indicator framework</a:t>
            </a:r>
            <a:endParaRPr lang="en-GB" dirty="0"/>
          </a:p>
        </p:txBody>
      </p:sp>
      <p:sp>
        <p:nvSpPr>
          <p:cNvPr id="17" name="Rectangle 16">
            <a:extLst>
              <a:ext uri="{FF2B5EF4-FFF2-40B4-BE49-F238E27FC236}">
                <a16:creationId xmlns:a16="http://schemas.microsoft.com/office/drawing/2014/main" id="{4E89178E-3EE2-FAFD-A626-0D5F0F5BEA9A}"/>
              </a:ext>
            </a:extLst>
          </p:cNvPr>
          <p:cNvSpPr/>
          <p:nvPr/>
        </p:nvSpPr>
        <p:spPr>
          <a:xfrm>
            <a:off x="2328743" y="5283966"/>
            <a:ext cx="1850735" cy="785813"/>
          </a:xfrm>
          <a:prstGeom prst="rect">
            <a:avLst/>
          </a:prstGeom>
          <a:noFill/>
          <a:ln w="57150">
            <a:solidFill>
              <a:srgbClr val="1BF9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9806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2" grpId="0" animBg="1"/>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3A27AB8-70E9-4E96-9749-ECFBE59A2FF0}"/>
              </a:ext>
            </a:extLst>
          </p:cNvPr>
          <p:cNvSpPr>
            <a:spLocks noGrp="1"/>
          </p:cNvSpPr>
          <p:nvPr>
            <p:ph type="title"/>
          </p:nvPr>
        </p:nvSpPr>
        <p:spPr>
          <a:xfrm>
            <a:off x="2777798" y="116803"/>
            <a:ext cx="9104661" cy="784830"/>
          </a:xfrm>
        </p:spPr>
        <p:txBody>
          <a:bodyPr/>
          <a:lstStyle/>
          <a:p>
            <a:r>
              <a:rPr lang="fr-FR" sz="3600" b="0" dirty="0">
                <a:solidFill>
                  <a:srgbClr val="026866"/>
                </a:solidFill>
                <a:latin typeface="Calibri" panose="020F0502020204030204" pitchFamily="34" charset="0"/>
                <a:ea typeface="Verdana" panose="020B0604030504040204" pitchFamily="34" charset="0"/>
                <a:cs typeface="Calibri" panose="020F0502020204030204" pitchFamily="34" charset="0"/>
              </a:rPr>
              <a:t>D. </a:t>
            </a:r>
            <a:r>
              <a:rPr lang="fr-FR" sz="3600" b="0" dirty="0" err="1">
                <a:solidFill>
                  <a:srgbClr val="026866"/>
                </a:solidFill>
                <a:latin typeface="Calibri" panose="020F0502020204030204" pitchFamily="34" charset="0"/>
                <a:ea typeface="Verdana" panose="020B0604030504040204" pitchFamily="34" charset="0"/>
                <a:cs typeface="Calibri" panose="020F0502020204030204" pitchFamily="34" charset="0"/>
              </a:rPr>
              <a:t>Working</a:t>
            </a:r>
            <a:r>
              <a:rPr lang="fr-FR" sz="3600" b="0" dirty="0">
                <a:solidFill>
                  <a:srgbClr val="026866"/>
                </a:solidFill>
                <a:latin typeface="Calibri" panose="020F0502020204030204" pitchFamily="34" charset="0"/>
                <a:ea typeface="Verdana" panose="020B0604030504040204" pitchFamily="34" charset="0"/>
                <a:cs typeface="Calibri" panose="020F0502020204030204" pitchFamily="34" charset="0"/>
              </a:rPr>
              <a:t> conditions: </a:t>
            </a:r>
            <a:r>
              <a:rPr lang="fr-FR" sz="3600" dirty="0">
                <a:solidFill>
                  <a:srgbClr val="026866"/>
                </a:solidFill>
                <a:latin typeface="Calibri" panose="020F0502020204030204" pitchFamily="34" charset="0"/>
                <a:ea typeface="Verdana" panose="020B0604030504040204" pitchFamily="34" charset="0"/>
                <a:cs typeface="Calibri" panose="020F0502020204030204" pitchFamily="34" charset="0"/>
              </a:rPr>
              <a:t>Place of </a:t>
            </a:r>
            <a:r>
              <a:rPr lang="fr-FR" sz="3600" dirty="0" err="1">
                <a:solidFill>
                  <a:srgbClr val="026866"/>
                </a:solidFill>
                <a:latin typeface="Calibri" panose="020F0502020204030204" pitchFamily="34" charset="0"/>
                <a:ea typeface="Verdana" panose="020B0604030504040204" pitchFamily="34" charset="0"/>
                <a:cs typeface="Calibri" panose="020F0502020204030204" pitchFamily="34" charset="0"/>
              </a:rPr>
              <a:t>work</a:t>
            </a:r>
            <a:endParaRPr lang="en-GB" sz="3600" dirty="0">
              <a:solidFill>
                <a:srgbClr val="026866"/>
              </a:solidFill>
              <a:latin typeface="Verdana" panose="020B0604030504040204" pitchFamily="34" charset="0"/>
              <a:ea typeface="Verdana" panose="020B0604030504040204" pitchFamily="34" charset="0"/>
            </a:endParaRPr>
          </a:p>
        </p:txBody>
      </p:sp>
      <p:sp>
        <p:nvSpPr>
          <p:cNvPr id="26" name="Rectangle 25">
            <a:extLst>
              <a:ext uri="{FF2B5EF4-FFF2-40B4-BE49-F238E27FC236}">
                <a16:creationId xmlns:a16="http://schemas.microsoft.com/office/drawing/2014/main" id="{05FBD6E5-19C5-4755-804D-DE34420B564A}"/>
              </a:ext>
            </a:extLst>
          </p:cNvPr>
          <p:cNvSpPr/>
          <p:nvPr/>
        </p:nvSpPr>
        <p:spPr>
          <a:xfrm>
            <a:off x="328275" y="6348242"/>
            <a:ext cx="2198025" cy="509757"/>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130b.iv</a:t>
            </a:r>
            <a:endParaRPr kumimoji="0" lang="en-GB"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endParaRPr>
          </a:p>
        </p:txBody>
      </p:sp>
      <p:sp>
        <p:nvSpPr>
          <p:cNvPr id="36" name="Flèche : droite 14">
            <a:extLst>
              <a:ext uri="{FF2B5EF4-FFF2-40B4-BE49-F238E27FC236}">
                <a16:creationId xmlns:a16="http://schemas.microsoft.com/office/drawing/2014/main" id="{62605A1F-882A-9AC8-B761-5E92E077540A}"/>
              </a:ext>
            </a:extLst>
          </p:cNvPr>
          <p:cNvSpPr/>
          <p:nvPr/>
        </p:nvSpPr>
        <p:spPr>
          <a:xfrm>
            <a:off x="493746" y="485375"/>
            <a:ext cx="1825248" cy="813292"/>
          </a:xfrm>
          <a:prstGeom prst="rightArrow">
            <a:avLst>
              <a:gd name="adj1" fmla="val 60708"/>
              <a:gd name="adj2" fmla="val 50000"/>
            </a:avLst>
          </a:prstGeom>
          <a:solidFill>
            <a:srgbClr val="05B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Para. 130b</a:t>
            </a:r>
          </a:p>
        </p:txBody>
      </p:sp>
      <p:sp>
        <p:nvSpPr>
          <p:cNvPr id="7" name="Flèche : droite 17">
            <a:extLst>
              <a:ext uri="{FF2B5EF4-FFF2-40B4-BE49-F238E27FC236}">
                <a16:creationId xmlns:a16="http://schemas.microsoft.com/office/drawing/2014/main" id="{1328D599-A244-9BF4-9620-EF0A5B3A8FB6}"/>
              </a:ext>
            </a:extLst>
          </p:cNvPr>
          <p:cNvSpPr/>
          <p:nvPr/>
        </p:nvSpPr>
        <p:spPr>
          <a:xfrm>
            <a:off x="108857" y="21315"/>
            <a:ext cx="1955375" cy="845153"/>
          </a:xfrm>
          <a:prstGeom prst="rightArrow">
            <a:avLst>
              <a:gd name="adj1" fmla="val 66062"/>
              <a:gd name="adj2" fmla="val 50000"/>
            </a:avLst>
          </a:prstGeom>
          <a:solidFill>
            <a:srgbClr val="0495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FFFFFF"/>
                </a:solidFill>
                <a:effectLst/>
                <a:uLnTx/>
                <a:uFillTx/>
                <a:latin typeface="Arial" panose="020B0604020202020204"/>
                <a:ea typeface="+mn-ea"/>
                <a:cs typeface="+mn-cs"/>
              </a:rPr>
              <a:t>Informal </a:t>
            </a:r>
            <a:r>
              <a:rPr kumimoji="0" lang="fr-FR" sz="1600" b="0" i="0" u="none" strike="noStrike" kern="1200" cap="none" spc="0" normalizeH="0" baseline="0" noProof="0" dirty="0" err="1">
                <a:ln>
                  <a:noFill/>
                </a:ln>
                <a:solidFill>
                  <a:srgbClr val="FFFFFF"/>
                </a:solidFill>
                <a:effectLst/>
                <a:uLnTx/>
                <a:uFillTx/>
                <a:latin typeface="Arial" panose="020B0604020202020204"/>
                <a:ea typeface="+mn-ea"/>
                <a:cs typeface="+mn-cs"/>
              </a:rPr>
              <a:t>employment</a:t>
            </a:r>
            <a:endParaRPr kumimoji="0" lang="fr-FR"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D3BE719B-9E05-8914-D09E-DF7E817B1AE6}"/>
              </a:ext>
            </a:extLst>
          </p:cNvPr>
          <p:cNvSpPr txBox="1"/>
          <p:nvPr/>
        </p:nvSpPr>
        <p:spPr>
          <a:xfrm>
            <a:off x="2856546" y="907144"/>
            <a:ext cx="4657431" cy="2095254"/>
          </a:xfrm>
          <a:prstGeom prst="rect">
            <a:avLst/>
          </a:prstGeom>
          <a:noFill/>
        </p:spPr>
        <p:txBody>
          <a:bodyPr wrap="square">
            <a:spAutoFit/>
          </a:bodyPr>
          <a:lstStyle/>
          <a:p>
            <a:pPr marL="266700" marR="0" lvl="2" indent="-266700" algn="l" defTabSz="914400" rtl="0" eaLnBrk="1" fontAlgn="auto" latinLnBrk="0" hangingPunct="1">
              <a:lnSpc>
                <a:spcPct val="110000"/>
              </a:lnSpc>
              <a:spcBef>
                <a:spcPts val="1200"/>
              </a:spcBef>
              <a:spcAft>
                <a:spcPts val="100"/>
              </a:spcAft>
              <a:buClr>
                <a:srgbClr val="FF0000"/>
              </a:buClr>
              <a:buSzPct val="80000"/>
              <a:buFont typeface="Wingdings 3" panose="05040102010807070707" pitchFamily="18" charset="2"/>
              <a:buChar char="u"/>
              <a:tabLst/>
              <a:defRPr/>
            </a:pPr>
            <a:r>
              <a:rPr kumimoji="0" lang="fr-FR"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Place of </a:t>
            </a:r>
            <a:r>
              <a:rPr kumimoji="0" lang="fr-FR" sz="1800" b="1" i="0" u="none" strike="noStrike" kern="1200" cap="none" spc="0" normalizeH="0" baseline="0" noProof="0" dirty="0" err="1">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work</a:t>
            </a:r>
            <a:endParaRPr kumimoji="0" lang="fr"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361950" marR="0" lvl="5" indent="-266700" algn="l" defTabSz="914400" rtl="0" eaLnBrk="1" fontAlgn="auto" latinLnBrk="0" hangingPunct="1">
              <a:lnSpc>
                <a:spcPct val="102000"/>
              </a:lnSpc>
              <a:spcBef>
                <a:spcPts val="0"/>
              </a:spcBef>
              <a:spcAft>
                <a:spcPts val="0"/>
              </a:spcAft>
              <a:buClr>
                <a:srgbClr val="FF0000"/>
              </a:buClr>
              <a:buSzPct val="90000"/>
              <a:buFont typeface="Wingdings 2" panose="05020102010507070707" pitchFamily="18" charset="2"/>
              <a:buChar char="Í"/>
              <a:tabLst/>
              <a:defRPr/>
            </a:pPr>
            <a:r>
              <a:rPr lang="en-GB" dirty="0">
                <a:solidFill>
                  <a:srgbClr val="000000">
                    <a:lumMod val="85000"/>
                    <a:lumOff val="15000"/>
                  </a:srgbClr>
                </a:solidFill>
                <a:latin typeface="Calibri" panose="020F0502020204030204" pitchFamily="34" charset="0"/>
                <a:cs typeface="Calibri" panose="020F0502020204030204" pitchFamily="34" charset="0"/>
              </a:rPr>
              <a:t>Also part of the disaggregation:  employment related features</a:t>
            </a:r>
          </a:p>
          <a:p>
            <a:pPr marL="361950" marR="0" lvl="5" indent="-266700" algn="l" defTabSz="914400" rtl="0" eaLnBrk="1" fontAlgn="auto" latinLnBrk="0" hangingPunct="1">
              <a:lnSpc>
                <a:spcPct val="102000"/>
              </a:lnSpc>
              <a:spcBef>
                <a:spcPts val="0"/>
              </a:spcBef>
              <a:spcAft>
                <a:spcPts val="0"/>
              </a:spcAft>
              <a:buClr>
                <a:srgbClr val="FF0000"/>
              </a:buClr>
              <a:buSzPct val="90000"/>
              <a:buFont typeface="Wingdings 2" panose="05020102010507070707" pitchFamily="18" charset="2"/>
              <a:buChar char="Í"/>
              <a:tabLst/>
              <a:defRPr/>
            </a:pPr>
            <a:r>
              <a:rPr kumimoji="0" lang="en-GB" sz="18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Allow the identification of home-based</a:t>
            </a:r>
            <a:r>
              <a:rPr kumimoji="0" lang="en-GB" sz="1800" b="0" i="0" u="none" strike="noStrike" kern="1200" cap="none" spc="0" normalizeH="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workers</a:t>
            </a:r>
          </a:p>
          <a:p>
            <a:pPr marL="361950" marR="0" lvl="5" indent="-266700" algn="l" defTabSz="914400" rtl="0" eaLnBrk="1" fontAlgn="auto" latinLnBrk="0" hangingPunct="1">
              <a:lnSpc>
                <a:spcPct val="102000"/>
              </a:lnSpc>
              <a:spcBef>
                <a:spcPts val="0"/>
              </a:spcBef>
              <a:spcAft>
                <a:spcPts val="0"/>
              </a:spcAft>
              <a:buClr>
                <a:srgbClr val="FF0000"/>
              </a:buClr>
              <a:buSzPct val="90000"/>
              <a:buFont typeface="Wingdings 2" panose="05020102010507070707" pitchFamily="18" charset="2"/>
              <a:buChar char="Í"/>
              <a:tabLst/>
              <a:defRPr/>
            </a:pPr>
            <a:r>
              <a:rPr lang="en-GB" baseline="0" dirty="0">
                <a:solidFill>
                  <a:srgbClr val="000000">
                    <a:lumMod val="85000"/>
                    <a:lumOff val="15000"/>
                  </a:srgbClr>
                </a:solidFill>
                <a:latin typeface="Calibri" panose="020F0502020204030204" pitchFamily="34" charset="0"/>
                <a:cs typeface="Calibri" panose="020F0502020204030204" pitchFamily="34" charset="0"/>
              </a:rPr>
              <a:t>Contribute</a:t>
            </a:r>
            <a:r>
              <a:rPr lang="en-GB" dirty="0">
                <a:solidFill>
                  <a:srgbClr val="000000">
                    <a:lumMod val="85000"/>
                    <a:lumOff val="15000"/>
                  </a:srgbClr>
                </a:solidFill>
                <a:latin typeface="Calibri" panose="020F0502020204030204" pitchFamily="34" charset="0"/>
                <a:cs typeface="Calibri" panose="020F0502020204030204" pitchFamily="34" charset="0"/>
              </a:rPr>
              <a:t> to the identification of domestic workers (beyond ISIC), and street vendors</a:t>
            </a:r>
            <a:endParaRPr kumimoji="0" lang="en-GB" sz="18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p:txBody>
      </p:sp>
      <p:sp>
        <p:nvSpPr>
          <p:cNvPr id="10" name="ZoneTexte 9">
            <a:extLst>
              <a:ext uri="{FF2B5EF4-FFF2-40B4-BE49-F238E27FC236}">
                <a16:creationId xmlns:a16="http://schemas.microsoft.com/office/drawing/2014/main" id="{F808C38E-AF0B-ED25-9001-5204BB40DD9F}"/>
              </a:ext>
            </a:extLst>
          </p:cNvPr>
          <p:cNvSpPr txBox="1"/>
          <p:nvPr/>
        </p:nvSpPr>
        <p:spPr>
          <a:xfrm>
            <a:off x="2864366" y="3465857"/>
            <a:ext cx="4649611" cy="1243930"/>
          </a:xfrm>
          <a:prstGeom prst="rect">
            <a:avLst/>
          </a:prstGeom>
          <a:solidFill>
            <a:schemeClr val="bg1"/>
          </a:solidFill>
        </p:spPr>
        <p:txBody>
          <a:bodyPr wrap="square">
            <a:spAutoFit/>
          </a:bodyPr>
          <a:lstStyle/>
          <a:p>
            <a:pPr marL="266700" marR="0" lvl="2" indent="-266700" algn="l" defTabSz="914400" rtl="0" eaLnBrk="1" fontAlgn="auto" latinLnBrk="0" hangingPunct="1">
              <a:lnSpc>
                <a:spcPct val="100000"/>
              </a:lnSpc>
              <a:spcBef>
                <a:spcPts val="0"/>
              </a:spcBef>
              <a:spcAft>
                <a:spcPts val="100"/>
              </a:spcAft>
              <a:buClr>
                <a:srgbClr val="FF0000"/>
              </a:buClr>
              <a:buSzPct val="80000"/>
              <a:buFont typeface="Wingdings 3" panose="05040102010807070707" pitchFamily="18" charset="2"/>
              <a:buChar char="u"/>
              <a:tabLst/>
              <a:defRPr/>
            </a:pPr>
            <a:r>
              <a:rPr kumimoji="0" lang="en-US" sz="20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Indicators included in the resolution</a:t>
            </a:r>
          </a:p>
          <a:p>
            <a:pPr lvl="0">
              <a:spcAft>
                <a:spcPts val="600"/>
              </a:spcAft>
              <a:defRPr/>
            </a:pP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130b(</a:t>
            </a:r>
            <a:r>
              <a:rPr lang="en-US" dirty="0" err="1">
                <a:solidFill>
                  <a:srgbClr val="FF0000"/>
                </a:solidFill>
                <a:latin typeface="Calibri" panose="020F0502020204030204" pitchFamily="34" charset="0"/>
                <a:ea typeface="Calibri" panose="020F0502020204030204" pitchFamily="34" charset="0"/>
                <a:cs typeface="Calibri" panose="020F0502020204030204" pitchFamily="34" charset="0"/>
              </a:rPr>
              <a:t>i</a:t>
            </a: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v). </a:t>
            </a:r>
            <a:r>
              <a:rPr lang="en-GB" dirty="0">
                <a:solidFill>
                  <a:srgbClr val="024644"/>
                </a:solidFill>
                <a:latin typeface="Calibri" panose="020F0502020204030204" pitchFamily="34" charset="0"/>
                <a:ea typeface="Calibri" panose="020F0502020204030204" pitchFamily="34" charset="0"/>
                <a:cs typeface="Calibri" panose="020F0502020204030204" pitchFamily="34" charset="0"/>
              </a:rPr>
              <a:t>Distribution of persons with informal and formal main jobs, by place of work and status in employment</a:t>
            </a:r>
            <a:endParaRPr kumimoji="0" lang="en-US" sz="1800" b="0" i="0" u="none" strike="noStrike" kern="1200" cap="none" spc="0" normalizeH="0" baseline="0" noProof="0" dirty="0">
              <a:ln>
                <a:noFill/>
              </a:ln>
              <a:solidFill>
                <a:srgbClr val="02464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1" name="Rectangle 60">
            <a:extLst>
              <a:ext uri="{FF2B5EF4-FFF2-40B4-BE49-F238E27FC236}">
                <a16:creationId xmlns:a16="http://schemas.microsoft.com/office/drawing/2014/main" id="{9E6A086B-B9C6-E985-104E-637E28139A35}"/>
              </a:ext>
            </a:extLst>
          </p:cNvPr>
          <p:cNvSpPr/>
          <p:nvPr/>
        </p:nvSpPr>
        <p:spPr>
          <a:xfrm>
            <a:off x="2757574" y="884929"/>
            <a:ext cx="4785357" cy="5761421"/>
          </a:xfrm>
          <a:prstGeom prst="rect">
            <a:avLst/>
          </a:prstGeom>
          <a:noFill/>
          <a:ln w="3175">
            <a:solidFill>
              <a:srgbClr val="02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F5390D97-4915-F4EE-4F28-08FB4D025436}"/>
              </a:ext>
            </a:extLst>
          </p:cNvPr>
          <p:cNvSpPr txBox="1"/>
          <p:nvPr/>
        </p:nvSpPr>
        <p:spPr>
          <a:xfrm>
            <a:off x="2839688" y="4884147"/>
            <a:ext cx="4736179" cy="12772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Complemented</a:t>
            </a:r>
            <a:r>
              <a:rPr kumimoji="0" lang="en-US" sz="1800" b="0" i="0" u="none" strike="noStrike" kern="1200" cap="none" spc="0" normalizeH="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with the assessment of exposure to informality (dimension 3)</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800" b="0" i="0" u="none" strike="noStrike" kern="1200" cap="none" spc="0" normalizeH="0" baseline="0" noProof="0" dirty="0">
                <a:ln>
                  <a:noFill/>
                </a:ln>
                <a:solidFill>
                  <a:srgbClr val="024644"/>
                </a:solidFill>
                <a:effectLst/>
                <a:uLnTx/>
                <a:uFillTx/>
                <a:latin typeface="Calibri" panose="020F0502020204030204" pitchFamily="34" charset="0"/>
                <a:ea typeface="Calibri" panose="020F0502020204030204" pitchFamily="34" charset="0"/>
                <a:cs typeface="Calibri" panose="020F0502020204030204" pitchFamily="34" charset="0"/>
              </a:rPr>
              <a:t>Incidence</a:t>
            </a:r>
            <a:r>
              <a:rPr kumimoji="0" lang="en-US" sz="1800" b="0" i="0" u="none" strike="noStrike" kern="1200" cap="none" spc="0" normalizeH="0" noProof="0" dirty="0">
                <a:ln>
                  <a:noFill/>
                </a:ln>
                <a:solidFill>
                  <a:srgbClr val="024644"/>
                </a:solidFill>
                <a:effectLst/>
                <a:uLnTx/>
                <a:uFillTx/>
                <a:latin typeface="Calibri" panose="020F0502020204030204" pitchFamily="34" charset="0"/>
                <a:ea typeface="Calibri" panose="020F0502020204030204" pitchFamily="34" charset="0"/>
                <a:cs typeface="Calibri" panose="020F0502020204030204" pitchFamily="34" charset="0"/>
              </a:rPr>
              <a:t> of informal employment by place of work </a:t>
            </a:r>
            <a:endParaRPr kumimoji="0" lang="en-US" sz="1800" b="0" i="0" u="none" strike="noStrike" kern="1200" cap="none" spc="0" normalizeH="0" baseline="0" noProof="0" dirty="0">
              <a:ln>
                <a:noFill/>
              </a:ln>
              <a:solidFill>
                <a:srgbClr val="02464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DEA77196-A775-D93D-956D-82FEB50D46FE}"/>
              </a:ext>
            </a:extLst>
          </p:cNvPr>
          <p:cNvSpPr/>
          <p:nvPr/>
        </p:nvSpPr>
        <p:spPr>
          <a:xfrm>
            <a:off x="328277" y="1419545"/>
            <a:ext cx="2198024" cy="490159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26664"/>
                </a:solidFill>
                <a:effectLst/>
                <a:uLnTx/>
                <a:uFillTx/>
                <a:latin typeface="Abadi" panose="020B0604020104020204" pitchFamily="34" charset="0"/>
                <a:ea typeface="+mn-ea"/>
                <a:cs typeface="Calibri" panose="020F0502020204030204" pitchFamily="34" charset="0"/>
                <a:sym typeface="Helvetica Neue"/>
              </a:rPr>
              <a:t>4</a:t>
            </a:r>
            <a:r>
              <a:rPr kumimoji="0" lang="en-GB" sz="1600" b="1" i="0" u="none" strike="noStrike" kern="1200" cap="none" spc="0" normalizeH="0" baseline="0" noProof="0" dirty="0">
                <a:ln>
                  <a:noFill/>
                </a:ln>
                <a:solidFill>
                  <a:srgbClr val="026664"/>
                </a:solidFill>
                <a:effectLst/>
                <a:uLnTx/>
                <a:uFillTx/>
                <a:latin typeface="Abadi" panose="020B0604020104020204" pitchFamily="34" charset="0"/>
                <a:ea typeface="+mn-ea"/>
                <a:cs typeface="Calibri" panose="020F0502020204030204" pitchFamily="34" charset="0"/>
                <a:sym typeface="Helvetica Neue"/>
              </a:rPr>
              <a:t>. Working conditions</a:t>
            </a:r>
            <a:endParaRPr kumimoji="0" lang="en-GB" sz="1600" b="1" i="0" u="none" strike="noStrike" kern="1200" cap="none" spc="0" normalizeH="0" baseline="0" noProof="0" dirty="0">
              <a:ln>
                <a:noFill/>
              </a:ln>
              <a:solidFill>
                <a:srgbClr val="026664"/>
              </a:solidFill>
              <a:effectLst/>
              <a:uLnTx/>
              <a:uFillTx/>
              <a:latin typeface="Abadi" panose="020B0604020104020204" pitchFamily="34" charset="0"/>
              <a:ea typeface="+mn-ea"/>
              <a:cs typeface="Calibri" panose="020F0502020204030204" pitchFamily="34" charset="0"/>
            </a:endParaRPr>
          </a:p>
        </p:txBody>
      </p:sp>
      <p:sp>
        <p:nvSpPr>
          <p:cNvPr id="12" name="ZoneTexte 5">
            <a:extLst>
              <a:ext uri="{FF2B5EF4-FFF2-40B4-BE49-F238E27FC236}">
                <a16:creationId xmlns:a16="http://schemas.microsoft.com/office/drawing/2014/main" id="{1D8CFB51-2BA1-E7C8-8751-59115B39571B}"/>
              </a:ext>
            </a:extLst>
          </p:cNvPr>
          <p:cNvSpPr txBox="1"/>
          <p:nvPr/>
        </p:nvSpPr>
        <p:spPr>
          <a:xfrm>
            <a:off x="124152" y="1170619"/>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1. </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(Labour-) income security</a:t>
            </a:r>
          </a:p>
        </p:txBody>
      </p:sp>
      <p:sp>
        <p:nvSpPr>
          <p:cNvPr id="13" name="ZoneTexte 5">
            <a:extLst>
              <a:ext uri="{FF2B5EF4-FFF2-40B4-BE49-F238E27FC236}">
                <a16:creationId xmlns:a16="http://schemas.microsoft.com/office/drawing/2014/main" id="{6511B499-0DF7-2CB7-1F09-DDE8E3C279D7}"/>
              </a:ext>
            </a:extLst>
          </p:cNvPr>
          <p:cNvSpPr txBox="1"/>
          <p:nvPr/>
        </p:nvSpPr>
        <p:spPr>
          <a:xfrm>
            <a:off x="124152" y="1855512"/>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2. Employment security</a:t>
            </a:r>
          </a:p>
        </p:txBody>
      </p:sp>
      <p:sp>
        <p:nvSpPr>
          <p:cNvPr id="14" name="ZoneTexte 5">
            <a:extLst>
              <a:ext uri="{FF2B5EF4-FFF2-40B4-BE49-F238E27FC236}">
                <a16:creationId xmlns:a16="http://schemas.microsoft.com/office/drawing/2014/main" id="{F878D090-C53C-8211-032F-D3E66186A68C}"/>
              </a:ext>
            </a:extLst>
          </p:cNvPr>
          <p:cNvSpPr txBox="1"/>
          <p:nvPr/>
        </p:nvSpPr>
        <p:spPr>
          <a:xfrm>
            <a:off x="124152" y="4579695"/>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6. </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Health and Safety</a:t>
            </a:r>
          </a:p>
        </p:txBody>
      </p:sp>
      <p:sp>
        <p:nvSpPr>
          <p:cNvPr id="15" name="ZoneTexte 5">
            <a:extLst>
              <a:ext uri="{FF2B5EF4-FFF2-40B4-BE49-F238E27FC236}">
                <a16:creationId xmlns:a16="http://schemas.microsoft.com/office/drawing/2014/main" id="{03D862AC-E9C2-89A3-291A-2B0FF07DA548}"/>
              </a:ext>
            </a:extLst>
          </p:cNvPr>
          <p:cNvSpPr txBox="1"/>
          <p:nvPr/>
        </p:nvSpPr>
        <p:spPr>
          <a:xfrm>
            <a:off x="124152" y="5264589"/>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7. Skills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16" name="ZoneTexte 5">
            <a:extLst>
              <a:ext uri="{FF2B5EF4-FFF2-40B4-BE49-F238E27FC236}">
                <a16:creationId xmlns:a16="http://schemas.microsoft.com/office/drawing/2014/main" id="{E097144D-C648-DD2E-14D7-C7C1C525173A}"/>
              </a:ext>
            </a:extLst>
          </p:cNvPr>
          <p:cNvSpPr txBox="1"/>
          <p:nvPr/>
        </p:nvSpPr>
        <p:spPr>
          <a:xfrm>
            <a:off x="124152" y="3225298"/>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 Working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21" name="ZoneTexte 5">
            <a:extLst>
              <a:ext uri="{FF2B5EF4-FFF2-40B4-BE49-F238E27FC236}">
                <a16:creationId xmlns:a16="http://schemas.microsoft.com/office/drawing/2014/main" id="{2E14E6B6-9341-162D-4DD7-936B7FD8D3A9}"/>
              </a:ext>
            </a:extLst>
          </p:cNvPr>
          <p:cNvSpPr txBox="1"/>
          <p:nvPr/>
        </p:nvSpPr>
        <p:spPr>
          <a:xfrm>
            <a:off x="124152" y="3910191"/>
            <a:ext cx="2198024" cy="615553"/>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5. Representation security</a:t>
            </a: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34" name="ZoneTexte 5">
            <a:extLst>
              <a:ext uri="{FF2B5EF4-FFF2-40B4-BE49-F238E27FC236}">
                <a16:creationId xmlns:a16="http://schemas.microsoft.com/office/drawing/2014/main" id="{CA4A35D8-DCB9-CE7F-5E07-16B7219A2648}"/>
              </a:ext>
            </a:extLst>
          </p:cNvPr>
          <p:cNvSpPr txBox="1"/>
          <p:nvPr/>
        </p:nvSpPr>
        <p:spPr>
          <a:xfrm>
            <a:off x="124152" y="2540405"/>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3. Place of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35" name="ZoneTexte 5">
            <a:extLst>
              <a:ext uri="{FF2B5EF4-FFF2-40B4-BE49-F238E27FC236}">
                <a16:creationId xmlns:a16="http://schemas.microsoft.com/office/drawing/2014/main" id="{638EAE97-E8EE-2EF9-CF2B-CEE7A7A141DB}"/>
              </a:ext>
            </a:extLst>
          </p:cNvPr>
          <p:cNvSpPr txBox="1"/>
          <p:nvPr/>
        </p:nvSpPr>
        <p:spPr>
          <a:xfrm>
            <a:off x="124152" y="2525016"/>
            <a:ext cx="2198024" cy="630942"/>
          </a:xfrm>
          <a:prstGeom prst="rect">
            <a:avLst/>
          </a:prstGeom>
          <a:solidFill>
            <a:srgbClr val="026664"/>
          </a:solidFill>
          <a:ln>
            <a:solidFill>
              <a:srgbClr val="026664"/>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8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3</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 Place of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37" name="Rectangle 36">
            <a:extLst>
              <a:ext uri="{FF2B5EF4-FFF2-40B4-BE49-F238E27FC236}">
                <a16:creationId xmlns:a16="http://schemas.microsoft.com/office/drawing/2014/main" id="{A7D0B1D6-9FD4-9515-77DD-86693C3889C3}"/>
              </a:ext>
            </a:extLst>
          </p:cNvPr>
          <p:cNvSpPr/>
          <p:nvPr/>
        </p:nvSpPr>
        <p:spPr>
          <a:xfrm>
            <a:off x="2730426" y="736104"/>
            <a:ext cx="6605028" cy="615553"/>
          </a:xfrm>
          <a:prstGeom prst="rect">
            <a:avLst/>
          </a:prstGeom>
          <a:solidFill>
            <a:srgbClr val="FFFFFF"/>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rPr>
              <a:t>Where do people in informal and formal employment work? </a:t>
            </a:r>
            <a:br>
              <a:rPr kumimoji="0" lang="en-GB" sz="1800" b="1"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rPr>
            </a:br>
            <a:r>
              <a:rPr kumimoji="0" lang="en-GB" sz="1600" b="0"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rPr>
              <a:t>Distribution of formal &amp; informal employment by place of work</a:t>
            </a:r>
          </a:p>
        </p:txBody>
      </p:sp>
      <p:sp>
        <p:nvSpPr>
          <p:cNvPr id="38" name="Rectangle 37">
            <a:extLst>
              <a:ext uri="{FF2B5EF4-FFF2-40B4-BE49-F238E27FC236}">
                <a16:creationId xmlns:a16="http://schemas.microsoft.com/office/drawing/2014/main" id="{D93426EB-B999-9D20-5D0F-90EA8511D5D8}"/>
              </a:ext>
            </a:extLst>
          </p:cNvPr>
          <p:cNvSpPr/>
          <p:nvPr/>
        </p:nvSpPr>
        <p:spPr>
          <a:xfrm>
            <a:off x="2667809" y="1272295"/>
            <a:ext cx="9104661" cy="537405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ndParaRPr>
          </a:p>
        </p:txBody>
      </p:sp>
      <p:pic>
        <p:nvPicPr>
          <p:cNvPr id="3" name="Image 3">
            <a:extLst>
              <a:ext uri="{FF2B5EF4-FFF2-40B4-BE49-F238E27FC236}">
                <a16:creationId xmlns:a16="http://schemas.microsoft.com/office/drawing/2014/main" id="{6C8AC0C6-4350-0899-6527-5D496A52F580}"/>
              </a:ext>
            </a:extLst>
          </p:cNvPr>
          <p:cNvPicPr>
            <a:picLocks noChangeAspect="1"/>
          </p:cNvPicPr>
          <p:nvPr/>
        </p:nvPicPr>
        <p:blipFill>
          <a:blip r:embed="rId2"/>
          <a:stretch>
            <a:fillRect/>
          </a:stretch>
        </p:blipFill>
        <p:spPr>
          <a:xfrm>
            <a:off x="2551714" y="1429241"/>
            <a:ext cx="7088572" cy="4853997"/>
          </a:xfrm>
          <a:prstGeom prst="rect">
            <a:avLst/>
          </a:prstGeom>
        </p:spPr>
      </p:pic>
      <p:sp>
        <p:nvSpPr>
          <p:cNvPr id="39" name="Légende : flèche vers la gauche 2">
            <a:extLst>
              <a:ext uri="{FF2B5EF4-FFF2-40B4-BE49-F238E27FC236}">
                <a16:creationId xmlns:a16="http://schemas.microsoft.com/office/drawing/2014/main" id="{C08C43B4-ABAB-ECBA-4CB8-B5DE37FFD4EA}"/>
              </a:ext>
            </a:extLst>
          </p:cNvPr>
          <p:cNvSpPr/>
          <p:nvPr/>
        </p:nvSpPr>
        <p:spPr>
          <a:xfrm>
            <a:off x="9729441" y="2759242"/>
            <a:ext cx="2439220" cy="3981955"/>
          </a:xfrm>
          <a:prstGeom prst="leftArrowCallout">
            <a:avLst>
              <a:gd name="adj1" fmla="val 17186"/>
              <a:gd name="adj2" fmla="val 26303"/>
              <a:gd name="adj3" fmla="val 5037"/>
              <a:gd name="adj4" fmla="val 88995"/>
            </a:avLst>
          </a:prstGeom>
          <a:solidFill>
            <a:schemeClr val="bg1">
              <a:lumMod val="95000"/>
            </a:schemeClr>
          </a:solidFill>
          <a:ln w="31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R="0" lvl="0" algn="l" defTabSz="914400" rtl="0" eaLnBrk="1" fontAlgn="base" latinLnBrk="0" hangingPunct="1">
              <a:lnSpc>
                <a:spcPct val="100000"/>
              </a:lnSpc>
              <a:spcBef>
                <a:spcPct val="0"/>
              </a:spcBef>
              <a:spcAft>
                <a:spcPct val="0"/>
              </a:spcAft>
              <a:buClr>
                <a:srgbClr val="FFFFFF"/>
              </a:buClr>
              <a:buSzPct val="80000"/>
              <a:tabLst/>
              <a:defRPr/>
            </a:pPr>
            <a:r>
              <a:rPr kumimoji="0" lang="en-US" sz="1800" b="1" i="0" u="none" strike="noStrike" kern="1200" cap="none" spc="0" normalizeH="0" baseline="0" noProof="0" dirty="0">
                <a:ln>
                  <a:noFill/>
                </a:ln>
                <a:solidFill>
                  <a:schemeClr val="tx2"/>
                </a:solidFill>
                <a:effectLst/>
                <a:uLnTx/>
                <a:uFillTx/>
                <a:latin typeface="Verdana"/>
              </a:rPr>
              <a:t>Asia and the Pacific</a:t>
            </a:r>
            <a:r>
              <a:rPr kumimoji="0" lang="en-US" sz="1800" b="0" i="0" u="none" strike="noStrike" kern="1200" cap="none" spc="0" normalizeH="0" baseline="0" noProof="0" dirty="0">
                <a:ln>
                  <a:noFill/>
                </a:ln>
                <a:solidFill>
                  <a:schemeClr val="tx2"/>
                </a:solidFill>
                <a:effectLst/>
                <a:uLnTx/>
                <a:uFillTx/>
                <a:latin typeface="Verdana"/>
              </a:rPr>
              <a:t> </a:t>
            </a:r>
            <a:r>
              <a:rPr lang="en-US" dirty="0">
                <a:solidFill>
                  <a:schemeClr val="tx2"/>
                </a:solidFill>
                <a:latin typeface="Verdana"/>
              </a:rPr>
              <a:t>(low- &amp; middle-income countries)</a:t>
            </a:r>
          </a:p>
          <a:p>
            <a:pPr marR="0" lvl="0" algn="l" defTabSz="914400" rtl="0" eaLnBrk="1" fontAlgn="base" latinLnBrk="0" hangingPunct="1">
              <a:lnSpc>
                <a:spcPct val="100000"/>
              </a:lnSpc>
              <a:spcBef>
                <a:spcPct val="0"/>
              </a:spcBef>
              <a:spcAft>
                <a:spcPct val="0"/>
              </a:spcAft>
              <a:buClr>
                <a:srgbClr val="FFFFFF"/>
              </a:buClr>
              <a:buSzPct val="80000"/>
              <a:tabLst/>
              <a:defRPr/>
            </a:pPr>
            <a:endParaRPr lang="en-US" dirty="0">
              <a:solidFill>
                <a:schemeClr val="tx2"/>
              </a:solidFill>
              <a:latin typeface="Verdana"/>
            </a:endParaRPr>
          </a:p>
          <a:p>
            <a:pPr lvl="0" fontAlgn="base">
              <a:spcBef>
                <a:spcPct val="0"/>
              </a:spcBef>
              <a:spcAft>
                <a:spcPct val="0"/>
              </a:spcAft>
              <a:buClr>
                <a:srgbClr val="FFFFFF"/>
              </a:buClr>
              <a:buSzPct val="80000"/>
              <a:defRPr/>
            </a:pPr>
            <a:r>
              <a:rPr lang="en-US" dirty="0">
                <a:solidFill>
                  <a:schemeClr val="tx2"/>
                </a:solidFill>
                <a:latin typeface="Verdana"/>
              </a:rPr>
              <a:t>W</a:t>
            </a:r>
            <a:r>
              <a:rPr kumimoji="0" lang="en-US" sz="1800" b="0" i="0" u="none" strike="noStrike" kern="1200" cap="none" spc="0" normalizeH="0" baseline="0" noProof="0" dirty="0" err="1">
                <a:ln>
                  <a:noFill/>
                </a:ln>
                <a:solidFill>
                  <a:schemeClr val="tx2"/>
                </a:solidFill>
                <a:effectLst/>
                <a:uLnTx/>
                <a:uFillTx/>
                <a:latin typeface="Verdana"/>
              </a:rPr>
              <a:t>hile</a:t>
            </a:r>
            <a:r>
              <a:rPr kumimoji="0" lang="en-US" sz="1800" b="0" i="0" u="none" strike="noStrike" kern="1200" cap="none" spc="0" normalizeH="0" baseline="0" noProof="0" dirty="0">
                <a:ln>
                  <a:noFill/>
                </a:ln>
                <a:solidFill>
                  <a:schemeClr val="tx2"/>
                </a:solidFill>
                <a:effectLst/>
                <a:uLnTx/>
                <a:uFillTx/>
                <a:latin typeface="Verdana"/>
              </a:rPr>
              <a:t> over 85% of workers in formal employment work in fixed-visible premises, only one fourth of informal workers do so.</a:t>
            </a:r>
          </a:p>
        </p:txBody>
      </p:sp>
      <p:sp>
        <p:nvSpPr>
          <p:cNvPr id="40" name="Rectangle 39">
            <a:extLst>
              <a:ext uri="{FF2B5EF4-FFF2-40B4-BE49-F238E27FC236}">
                <a16:creationId xmlns:a16="http://schemas.microsoft.com/office/drawing/2014/main" id="{096E6F32-92C0-1EE4-C9F1-837023399D62}"/>
              </a:ext>
            </a:extLst>
          </p:cNvPr>
          <p:cNvSpPr/>
          <p:nvPr/>
        </p:nvSpPr>
        <p:spPr>
          <a:xfrm>
            <a:off x="2573672" y="805154"/>
            <a:ext cx="9594989" cy="610217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ndParaRPr>
          </a:p>
        </p:txBody>
      </p:sp>
      <p:pic>
        <p:nvPicPr>
          <p:cNvPr id="41" name="Picture 40">
            <a:extLst>
              <a:ext uri="{FF2B5EF4-FFF2-40B4-BE49-F238E27FC236}">
                <a16:creationId xmlns:a16="http://schemas.microsoft.com/office/drawing/2014/main" id="{0964C185-4C2E-4FB1-7973-583EFC7B0CCC}"/>
              </a:ext>
            </a:extLst>
          </p:cNvPr>
          <p:cNvPicPr>
            <a:picLocks noChangeAspect="1"/>
          </p:cNvPicPr>
          <p:nvPr/>
        </p:nvPicPr>
        <p:blipFill>
          <a:blip r:embed="rId3"/>
          <a:stretch>
            <a:fillRect/>
          </a:stretch>
        </p:blipFill>
        <p:spPr>
          <a:xfrm>
            <a:off x="2997532" y="1826896"/>
            <a:ext cx="5649163" cy="4926764"/>
          </a:xfrm>
          <a:prstGeom prst="rect">
            <a:avLst/>
          </a:prstGeom>
        </p:spPr>
      </p:pic>
      <p:sp>
        <p:nvSpPr>
          <p:cNvPr id="42" name="Rectangle 41">
            <a:extLst>
              <a:ext uri="{FF2B5EF4-FFF2-40B4-BE49-F238E27FC236}">
                <a16:creationId xmlns:a16="http://schemas.microsoft.com/office/drawing/2014/main" id="{620824D4-24B8-80B2-43F9-D9ECF6D28887}"/>
              </a:ext>
            </a:extLst>
          </p:cNvPr>
          <p:cNvSpPr/>
          <p:nvPr/>
        </p:nvSpPr>
        <p:spPr>
          <a:xfrm>
            <a:off x="2839688" y="1127568"/>
            <a:ext cx="5515300" cy="646331"/>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mn-cs"/>
              </a:rPr>
              <a:t>Share of informal employment depending on the place of the work (%, 2019) / low- and middle-income countries</a:t>
            </a:r>
          </a:p>
        </p:txBody>
      </p:sp>
      <p:sp>
        <p:nvSpPr>
          <p:cNvPr id="44" name="Légende : flèche vers la gauche 2">
            <a:extLst>
              <a:ext uri="{FF2B5EF4-FFF2-40B4-BE49-F238E27FC236}">
                <a16:creationId xmlns:a16="http://schemas.microsoft.com/office/drawing/2014/main" id="{135FC00E-3DB5-CCBD-E28E-9EBE87680BB8}"/>
              </a:ext>
            </a:extLst>
          </p:cNvPr>
          <p:cNvSpPr/>
          <p:nvPr/>
        </p:nvSpPr>
        <p:spPr>
          <a:xfrm>
            <a:off x="8687789" y="3851427"/>
            <a:ext cx="3262937" cy="2863973"/>
          </a:xfrm>
          <a:prstGeom prst="leftArrowCallout">
            <a:avLst>
              <a:gd name="adj1" fmla="val 17186"/>
              <a:gd name="adj2" fmla="val 26303"/>
              <a:gd name="adj3" fmla="val 5037"/>
              <a:gd name="adj4" fmla="val 88995"/>
            </a:avLst>
          </a:prstGeom>
          <a:solidFill>
            <a:schemeClr val="bg1">
              <a:lumMod val="95000"/>
            </a:schemeClr>
          </a:solidFill>
          <a:ln w="31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R="0" lvl="0" algn="l" defTabSz="914400" rtl="0" eaLnBrk="1" fontAlgn="base" latinLnBrk="0" hangingPunct="1">
              <a:lnSpc>
                <a:spcPct val="100000"/>
              </a:lnSpc>
              <a:spcBef>
                <a:spcPct val="0"/>
              </a:spcBef>
              <a:spcAft>
                <a:spcPct val="0"/>
              </a:spcAft>
              <a:buClr>
                <a:srgbClr val="FFFFFF"/>
              </a:buClr>
              <a:buSzPct val="80000"/>
              <a:tabLst/>
              <a:defRPr/>
            </a:pPr>
            <a:r>
              <a:rPr kumimoji="0" lang="en-US" sz="1800" b="1" i="0" u="none" strike="noStrike" kern="1200" cap="none" spc="0" normalizeH="0" baseline="0" noProof="0" dirty="0">
                <a:ln>
                  <a:noFill/>
                </a:ln>
                <a:solidFill>
                  <a:schemeClr val="tx2"/>
                </a:solidFill>
                <a:effectLst/>
                <a:uLnTx/>
                <a:uFillTx/>
                <a:latin typeface="Verdana"/>
              </a:rPr>
              <a:t>Asia and the Pacific</a:t>
            </a:r>
            <a:r>
              <a:rPr kumimoji="0" lang="en-US" sz="1800" b="0" i="0" u="none" strike="noStrike" kern="1200" cap="none" spc="0" normalizeH="0" baseline="0" noProof="0" dirty="0">
                <a:ln>
                  <a:noFill/>
                </a:ln>
                <a:solidFill>
                  <a:schemeClr val="tx2"/>
                </a:solidFill>
                <a:effectLst/>
                <a:uLnTx/>
                <a:uFillTx/>
                <a:latin typeface="Verdana"/>
              </a:rPr>
              <a:t> </a:t>
            </a:r>
            <a:r>
              <a:rPr lang="en-US" dirty="0">
                <a:solidFill>
                  <a:schemeClr val="tx2"/>
                </a:solidFill>
                <a:latin typeface="Verdana"/>
              </a:rPr>
              <a:t>(low- &amp; middle-income countries)</a:t>
            </a:r>
          </a:p>
          <a:p>
            <a:pPr marR="0" lvl="0" algn="l" defTabSz="914400" rtl="0" eaLnBrk="1" fontAlgn="base" latinLnBrk="0" hangingPunct="1">
              <a:lnSpc>
                <a:spcPct val="100000"/>
              </a:lnSpc>
              <a:spcBef>
                <a:spcPct val="0"/>
              </a:spcBef>
              <a:spcAft>
                <a:spcPct val="0"/>
              </a:spcAft>
              <a:buClr>
                <a:srgbClr val="FFFFFF"/>
              </a:buClr>
              <a:buSzPct val="80000"/>
              <a:tabLst/>
              <a:defRPr/>
            </a:pPr>
            <a:endParaRPr lang="en-US" dirty="0">
              <a:solidFill>
                <a:schemeClr val="tx2"/>
              </a:solidFill>
              <a:latin typeface="Verdana"/>
            </a:endParaRPr>
          </a:p>
          <a:p>
            <a:pPr lvl="0" fontAlgn="base">
              <a:spcBef>
                <a:spcPct val="0"/>
              </a:spcBef>
              <a:spcAft>
                <a:spcPct val="0"/>
              </a:spcAft>
              <a:buClr>
                <a:srgbClr val="FFFFFF"/>
              </a:buClr>
              <a:buSzPct val="80000"/>
              <a:defRPr/>
            </a:pPr>
            <a:r>
              <a:rPr lang="en-GB" dirty="0">
                <a:solidFill>
                  <a:schemeClr val="tx2"/>
                </a:solidFill>
                <a:latin typeface="Verdana"/>
              </a:rPr>
              <a:t>Informality is 1.5 times higher in non-fixed premises compared to fixed visible premises such as offices or factories.</a:t>
            </a:r>
            <a:endParaRPr kumimoji="0" lang="en-US" sz="1800" b="0" i="0" u="none" strike="noStrike" kern="1200" cap="none" spc="0" normalizeH="0" baseline="0" noProof="0" dirty="0">
              <a:ln>
                <a:noFill/>
              </a:ln>
              <a:solidFill>
                <a:schemeClr val="tx2"/>
              </a:solidFill>
              <a:effectLst/>
              <a:uLnTx/>
              <a:uFillTx/>
              <a:latin typeface="Verdana"/>
            </a:endParaRPr>
          </a:p>
        </p:txBody>
      </p:sp>
      <p:grpSp>
        <p:nvGrpSpPr>
          <p:cNvPr id="2" name="Group 1">
            <a:extLst>
              <a:ext uri="{FF2B5EF4-FFF2-40B4-BE49-F238E27FC236}">
                <a16:creationId xmlns:a16="http://schemas.microsoft.com/office/drawing/2014/main" id="{FB262560-3440-EB64-3754-0B36285B4AAC}"/>
              </a:ext>
            </a:extLst>
          </p:cNvPr>
          <p:cNvGrpSpPr/>
          <p:nvPr/>
        </p:nvGrpSpPr>
        <p:grpSpPr>
          <a:xfrm>
            <a:off x="9116332" y="1106168"/>
            <a:ext cx="2777850" cy="2310781"/>
            <a:chOff x="15033536" y="3506279"/>
            <a:chExt cx="2777850" cy="2310781"/>
          </a:xfrm>
        </p:grpSpPr>
        <p:sp>
          <p:nvSpPr>
            <p:cNvPr id="6" name="Rectangle 5">
              <a:extLst>
                <a:ext uri="{FF2B5EF4-FFF2-40B4-BE49-F238E27FC236}">
                  <a16:creationId xmlns:a16="http://schemas.microsoft.com/office/drawing/2014/main" id="{E83612FE-FB48-E1C7-E23E-4A26C9428546}"/>
                </a:ext>
              </a:extLst>
            </p:cNvPr>
            <p:cNvSpPr/>
            <p:nvPr/>
          </p:nvSpPr>
          <p:spPr>
            <a:xfrm>
              <a:off x="15033536" y="3506279"/>
              <a:ext cx="2777850" cy="2310781"/>
            </a:xfrm>
            <a:prstGeom prst="rect">
              <a:avLst/>
            </a:prstGeom>
            <a:solidFill>
              <a:srgbClr val="16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For </a:t>
              </a:r>
              <a:r>
                <a:rPr kumimoji="0" lang="fr-FR" sz="18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specific</a:t>
              </a: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country data, </a:t>
              </a:r>
              <a:r>
                <a:rPr kumimoji="0" lang="fr-FR" sz="18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see</a:t>
              </a: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fr-FR" sz="2000" b="1" i="0" u="none" strike="noStrike" kern="1200" cap="none" spc="0" normalizeH="0" baseline="0" noProof="0" dirty="0" err="1">
                  <a:ln>
                    <a:noFill/>
                  </a:ln>
                  <a:solidFill>
                    <a:srgbClr val="A1FDFB"/>
                  </a:solidFill>
                  <a:effectLst/>
                  <a:uLnTx/>
                  <a:uFillTx/>
                  <a:latin typeface="Abadi" panose="020B0604020104020204" pitchFamily="34" charset="0"/>
                  <a:ea typeface="+mn-ea"/>
                  <a:cs typeface="Calibri" panose="020F0502020204030204" pitchFamily="34" charset="0"/>
                </a:rPr>
                <a:t>indicators</a:t>
              </a:r>
              <a:r>
                <a:rPr kumimoji="0" lang="fr-FR" sz="2000" b="1" i="0" u="none" strike="noStrike" kern="1200" cap="none" spc="0" normalizeH="0" baseline="0" noProof="0" dirty="0">
                  <a:ln>
                    <a:noFill/>
                  </a:ln>
                  <a:solidFill>
                    <a:srgbClr val="A1FDFB"/>
                  </a:solidFill>
                  <a:effectLst/>
                  <a:uLnTx/>
                  <a:uFillTx/>
                  <a:latin typeface="Abadi" panose="020B0604020104020204" pitchFamily="34" charset="0"/>
                  <a:ea typeface="+mn-ea"/>
                  <a:cs typeface="Calibri" panose="020F0502020204030204" pitchFamily="34" charset="0"/>
                </a:rPr>
                <a:t> 9 &amp; 18</a:t>
              </a:r>
              <a:r>
                <a:rPr kumimoji="0" lang="fr-FR" sz="2400" b="1" i="0" u="none" strike="noStrike" kern="1200" cap="none" spc="0" normalizeH="0" baseline="0" noProof="0" dirty="0">
                  <a:ln>
                    <a:noFill/>
                  </a:ln>
                  <a:solidFill>
                    <a:srgbClr val="A1FDFB"/>
                  </a:solidFill>
                  <a:effectLst/>
                  <a:uLnTx/>
                  <a:uFillTx/>
                  <a:latin typeface="Calibri" panose="020F0502020204030204" pitchFamily="34" charset="0"/>
                  <a:ea typeface="+mn-ea"/>
                  <a:cs typeface="Calibri" panose="020F0502020204030204" pitchFamily="34" charset="0"/>
                </a:rPr>
                <a:t> </a:t>
              </a: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r>
                <a:rPr kumimoji="0" lang="fr-FR" sz="18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working</a:t>
              </a: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conditions) in country profiles</a:t>
              </a: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9" name="Graphic 8" descr="Zoom in outline">
              <a:extLst>
                <a:ext uri="{FF2B5EF4-FFF2-40B4-BE49-F238E27FC236}">
                  <a16:creationId xmlns:a16="http://schemas.microsoft.com/office/drawing/2014/main" id="{9813F788-DD6D-EE95-3D71-F6B6B3F03F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4919" y="3506279"/>
              <a:ext cx="1109586" cy="1109586"/>
            </a:xfrm>
            <a:prstGeom prst="rect">
              <a:avLst/>
            </a:prstGeom>
          </p:spPr>
        </p:pic>
      </p:grpSp>
    </p:spTree>
    <p:extLst>
      <p:ext uri="{BB962C8B-B14F-4D97-AF65-F5344CB8AC3E}">
        <p14:creationId xmlns:p14="http://schemas.microsoft.com/office/powerpoint/2010/main" val="57387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par>
                                <p:cTn id="24" presetID="1"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childTnLst>
                                </p:cTn>
                              </p:par>
                              <p:par>
                                <p:cTn id="26" presetID="22" presetClass="entr" presetSubtype="8"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right)">
                                      <p:cBhvr>
                                        <p:cTn id="31" dur="500"/>
                                        <p:tgtEl>
                                          <p:spTgt spid="39"/>
                                        </p:tgtEl>
                                      </p:cBhvr>
                                    </p:animEffec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par>
                                <p:cTn id="40" presetID="22" presetClass="entr" presetSubtype="8"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left)">
                                      <p:cBhvr>
                                        <p:cTn id="42" dur="500"/>
                                        <p:tgtEl>
                                          <p:spTgt spid="41"/>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right)">
                                      <p:cBhvr>
                                        <p:cTn id="45" dur="500"/>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p:bldP spid="10" grpId="0" animBg="1"/>
      <p:bldP spid="29" grpId="0"/>
      <p:bldP spid="37" grpId="0" animBg="1"/>
      <p:bldP spid="38" grpId="0" animBg="1"/>
      <p:bldP spid="39" grpId="0" animBg="1"/>
      <p:bldP spid="40" grpId="0" animBg="1"/>
      <p:bldP spid="42"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3A27AB8-70E9-4E96-9749-ECFBE59A2FF0}"/>
              </a:ext>
            </a:extLst>
          </p:cNvPr>
          <p:cNvSpPr>
            <a:spLocks noGrp="1"/>
          </p:cNvSpPr>
          <p:nvPr>
            <p:ph type="title"/>
          </p:nvPr>
        </p:nvSpPr>
        <p:spPr>
          <a:xfrm>
            <a:off x="2777798" y="116803"/>
            <a:ext cx="9104661" cy="784830"/>
          </a:xfrm>
        </p:spPr>
        <p:txBody>
          <a:bodyPr/>
          <a:lstStyle/>
          <a:p>
            <a:r>
              <a:rPr lang="fr-FR" sz="3600" b="0" dirty="0">
                <a:solidFill>
                  <a:srgbClr val="026866"/>
                </a:solidFill>
                <a:latin typeface="Calibri" panose="020F0502020204030204" pitchFamily="34" charset="0"/>
                <a:ea typeface="Verdana" panose="020B0604030504040204" pitchFamily="34" charset="0"/>
                <a:cs typeface="Calibri" panose="020F0502020204030204" pitchFamily="34" charset="0"/>
              </a:rPr>
              <a:t>D. </a:t>
            </a:r>
            <a:r>
              <a:rPr lang="fr-FR" sz="3600" b="0" dirty="0" err="1">
                <a:solidFill>
                  <a:srgbClr val="026866"/>
                </a:solidFill>
                <a:latin typeface="Calibri" panose="020F0502020204030204" pitchFamily="34" charset="0"/>
                <a:ea typeface="Verdana" panose="020B0604030504040204" pitchFamily="34" charset="0"/>
                <a:cs typeface="Calibri" panose="020F0502020204030204" pitchFamily="34" charset="0"/>
              </a:rPr>
              <a:t>Working</a:t>
            </a:r>
            <a:r>
              <a:rPr lang="fr-FR" sz="3600" b="0" dirty="0">
                <a:solidFill>
                  <a:srgbClr val="026866"/>
                </a:solidFill>
                <a:latin typeface="Calibri" panose="020F0502020204030204" pitchFamily="34" charset="0"/>
                <a:ea typeface="Verdana" panose="020B0604030504040204" pitchFamily="34" charset="0"/>
                <a:cs typeface="Calibri" panose="020F0502020204030204" pitchFamily="34" charset="0"/>
              </a:rPr>
              <a:t> conditions: </a:t>
            </a:r>
            <a:r>
              <a:rPr lang="fr-FR" sz="3600" dirty="0" err="1">
                <a:solidFill>
                  <a:srgbClr val="026866"/>
                </a:solidFill>
                <a:latin typeface="Calibri" panose="020F0502020204030204" pitchFamily="34" charset="0"/>
                <a:ea typeface="Verdana" panose="020B0604030504040204" pitchFamily="34" charset="0"/>
                <a:cs typeface="Calibri" panose="020F0502020204030204" pitchFamily="34" charset="0"/>
              </a:rPr>
              <a:t>Working</a:t>
            </a:r>
            <a:r>
              <a:rPr lang="fr-FR" sz="3600" dirty="0">
                <a:solidFill>
                  <a:srgbClr val="026866"/>
                </a:solidFill>
                <a:latin typeface="Calibri" panose="020F0502020204030204" pitchFamily="34" charset="0"/>
                <a:ea typeface="Verdana" panose="020B0604030504040204" pitchFamily="34" charset="0"/>
                <a:cs typeface="Calibri" panose="020F0502020204030204" pitchFamily="34" charset="0"/>
              </a:rPr>
              <a:t> time (1)</a:t>
            </a:r>
            <a:endParaRPr lang="en-GB" sz="3600" dirty="0">
              <a:solidFill>
                <a:srgbClr val="026866"/>
              </a:solidFill>
              <a:latin typeface="Verdana" panose="020B0604030504040204" pitchFamily="34" charset="0"/>
              <a:ea typeface="Verdana" panose="020B0604030504040204" pitchFamily="34" charset="0"/>
            </a:endParaRPr>
          </a:p>
        </p:txBody>
      </p:sp>
      <p:sp>
        <p:nvSpPr>
          <p:cNvPr id="26" name="Rectangle 25">
            <a:extLst>
              <a:ext uri="{FF2B5EF4-FFF2-40B4-BE49-F238E27FC236}">
                <a16:creationId xmlns:a16="http://schemas.microsoft.com/office/drawing/2014/main" id="{05FBD6E5-19C5-4755-804D-DE34420B564A}"/>
              </a:ext>
            </a:extLst>
          </p:cNvPr>
          <p:cNvSpPr/>
          <p:nvPr/>
        </p:nvSpPr>
        <p:spPr>
          <a:xfrm>
            <a:off x="328275" y="6348243"/>
            <a:ext cx="2198025" cy="349794"/>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130b.v</a:t>
            </a:r>
            <a:endParaRPr kumimoji="0" lang="en-GB"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endParaRPr>
          </a:p>
        </p:txBody>
      </p:sp>
      <p:sp>
        <p:nvSpPr>
          <p:cNvPr id="36" name="Flèche : droite 14">
            <a:extLst>
              <a:ext uri="{FF2B5EF4-FFF2-40B4-BE49-F238E27FC236}">
                <a16:creationId xmlns:a16="http://schemas.microsoft.com/office/drawing/2014/main" id="{62605A1F-882A-9AC8-B761-5E92E077540A}"/>
              </a:ext>
            </a:extLst>
          </p:cNvPr>
          <p:cNvSpPr/>
          <p:nvPr/>
        </p:nvSpPr>
        <p:spPr>
          <a:xfrm>
            <a:off x="493746" y="485375"/>
            <a:ext cx="1825248" cy="813292"/>
          </a:xfrm>
          <a:prstGeom prst="rightArrow">
            <a:avLst>
              <a:gd name="adj1" fmla="val 60708"/>
              <a:gd name="adj2" fmla="val 50000"/>
            </a:avLst>
          </a:prstGeom>
          <a:solidFill>
            <a:srgbClr val="05B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Para. 130b</a:t>
            </a:r>
          </a:p>
        </p:txBody>
      </p:sp>
      <p:sp>
        <p:nvSpPr>
          <p:cNvPr id="7" name="Flèche : droite 17">
            <a:extLst>
              <a:ext uri="{FF2B5EF4-FFF2-40B4-BE49-F238E27FC236}">
                <a16:creationId xmlns:a16="http://schemas.microsoft.com/office/drawing/2014/main" id="{1328D599-A244-9BF4-9620-EF0A5B3A8FB6}"/>
              </a:ext>
            </a:extLst>
          </p:cNvPr>
          <p:cNvSpPr/>
          <p:nvPr/>
        </p:nvSpPr>
        <p:spPr>
          <a:xfrm>
            <a:off x="108857" y="21315"/>
            <a:ext cx="1955375" cy="845153"/>
          </a:xfrm>
          <a:prstGeom prst="rightArrow">
            <a:avLst>
              <a:gd name="adj1" fmla="val 66062"/>
              <a:gd name="adj2" fmla="val 50000"/>
            </a:avLst>
          </a:prstGeom>
          <a:solidFill>
            <a:srgbClr val="0495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FFFFFF"/>
                </a:solidFill>
                <a:effectLst/>
                <a:uLnTx/>
                <a:uFillTx/>
                <a:latin typeface="Arial" panose="020B0604020202020204"/>
                <a:ea typeface="+mn-ea"/>
                <a:cs typeface="+mn-cs"/>
              </a:rPr>
              <a:t>Informal </a:t>
            </a:r>
            <a:r>
              <a:rPr kumimoji="0" lang="fr-FR" sz="1600" b="0" i="0" u="none" strike="noStrike" kern="1200" cap="none" spc="0" normalizeH="0" baseline="0" noProof="0" dirty="0" err="1">
                <a:ln>
                  <a:noFill/>
                </a:ln>
                <a:solidFill>
                  <a:srgbClr val="FFFFFF"/>
                </a:solidFill>
                <a:effectLst/>
                <a:uLnTx/>
                <a:uFillTx/>
                <a:latin typeface="Arial" panose="020B0604020202020204"/>
                <a:ea typeface="+mn-ea"/>
                <a:cs typeface="+mn-cs"/>
              </a:rPr>
              <a:t>employment</a:t>
            </a:r>
            <a:endParaRPr kumimoji="0" lang="fr-FR"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811286A1-A4C5-842F-1B58-3B8BFBFD575C}"/>
              </a:ext>
            </a:extLst>
          </p:cNvPr>
          <p:cNvSpPr/>
          <p:nvPr/>
        </p:nvSpPr>
        <p:spPr>
          <a:xfrm>
            <a:off x="328275" y="6348243"/>
            <a:ext cx="2198025" cy="349794"/>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130b.vi</a:t>
            </a:r>
            <a:endParaRPr kumimoji="0" lang="en-GB"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1CF6186E-C39F-9688-BE1D-4A085625C1CC}"/>
              </a:ext>
            </a:extLst>
          </p:cNvPr>
          <p:cNvSpPr/>
          <p:nvPr/>
        </p:nvSpPr>
        <p:spPr>
          <a:xfrm>
            <a:off x="328275" y="6348243"/>
            <a:ext cx="2198025" cy="349794"/>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130b.vii</a:t>
            </a:r>
            <a:endParaRPr kumimoji="0" lang="en-GB"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DEA77196-A775-D93D-956D-82FEB50D46FE}"/>
              </a:ext>
            </a:extLst>
          </p:cNvPr>
          <p:cNvSpPr/>
          <p:nvPr/>
        </p:nvSpPr>
        <p:spPr>
          <a:xfrm>
            <a:off x="328277" y="1419545"/>
            <a:ext cx="2198024" cy="490159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26664"/>
                </a:solidFill>
                <a:effectLst/>
                <a:uLnTx/>
                <a:uFillTx/>
                <a:latin typeface="Abadi" panose="020B0604020104020204" pitchFamily="34" charset="0"/>
                <a:ea typeface="+mn-ea"/>
                <a:cs typeface="Calibri" panose="020F0502020204030204" pitchFamily="34" charset="0"/>
                <a:sym typeface="Helvetica Neue"/>
              </a:rPr>
              <a:t>4</a:t>
            </a:r>
            <a:r>
              <a:rPr kumimoji="0" lang="en-GB" sz="1600" b="1" i="0" u="none" strike="noStrike" kern="1200" cap="none" spc="0" normalizeH="0" baseline="0" noProof="0" dirty="0">
                <a:ln>
                  <a:noFill/>
                </a:ln>
                <a:solidFill>
                  <a:srgbClr val="026664"/>
                </a:solidFill>
                <a:effectLst/>
                <a:uLnTx/>
                <a:uFillTx/>
                <a:latin typeface="Abadi" panose="020B0604020104020204" pitchFamily="34" charset="0"/>
                <a:ea typeface="+mn-ea"/>
                <a:cs typeface="Calibri" panose="020F0502020204030204" pitchFamily="34" charset="0"/>
                <a:sym typeface="Helvetica Neue"/>
              </a:rPr>
              <a:t>. Working conditions</a:t>
            </a:r>
            <a:endParaRPr kumimoji="0" lang="en-GB" sz="1600" b="1" i="0" u="none" strike="noStrike" kern="1200" cap="none" spc="0" normalizeH="0" baseline="0" noProof="0" dirty="0">
              <a:ln>
                <a:noFill/>
              </a:ln>
              <a:solidFill>
                <a:srgbClr val="026664"/>
              </a:solidFill>
              <a:effectLst/>
              <a:uLnTx/>
              <a:uFillTx/>
              <a:latin typeface="Abadi" panose="020B0604020104020204" pitchFamily="34" charset="0"/>
              <a:ea typeface="+mn-ea"/>
              <a:cs typeface="Calibri" panose="020F0502020204030204" pitchFamily="34" charset="0"/>
            </a:endParaRPr>
          </a:p>
        </p:txBody>
      </p:sp>
      <p:sp>
        <p:nvSpPr>
          <p:cNvPr id="12" name="ZoneTexte 5">
            <a:extLst>
              <a:ext uri="{FF2B5EF4-FFF2-40B4-BE49-F238E27FC236}">
                <a16:creationId xmlns:a16="http://schemas.microsoft.com/office/drawing/2014/main" id="{1D8CFB51-2BA1-E7C8-8751-59115B39571B}"/>
              </a:ext>
            </a:extLst>
          </p:cNvPr>
          <p:cNvSpPr txBox="1"/>
          <p:nvPr/>
        </p:nvSpPr>
        <p:spPr>
          <a:xfrm>
            <a:off x="124152" y="1170619"/>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1. </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(Labour-) income security</a:t>
            </a:r>
          </a:p>
        </p:txBody>
      </p:sp>
      <p:sp>
        <p:nvSpPr>
          <p:cNvPr id="13" name="ZoneTexte 5">
            <a:extLst>
              <a:ext uri="{FF2B5EF4-FFF2-40B4-BE49-F238E27FC236}">
                <a16:creationId xmlns:a16="http://schemas.microsoft.com/office/drawing/2014/main" id="{6511B499-0DF7-2CB7-1F09-DDE8E3C279D7}"/>
              </a:ext>
            </a:extLst>
          </p:cNvPr>
          <p:cNvSpPr txBox="1"/>
          <p:nvPr/>
        </p:nvSpPr>
        <p:spPr>
          <a:xfrm>
            <a:off x="124152" y="1855512"/>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2. Employment security</a:t>
            </a:r>
          </a:p>
        </p:txBody>
      </p:sp>
      <p:sp>
        <p:nvSpPr>
          <p:cNvPr id="14" name="ZoneTexte 5">
            <a:extLst>
              <a:ext uri="{FF2B5EF4-FFF2-40B4-BE49-F238E27FC236}">
                <a16:creationId xmlns:a16="http://schemas.microsoft.com/office/drawing/2014/main" id="{F878D090-C53C-8211-032F-D3E66186A68C}"/>
              </a:ext>
            </a:extLst>
          </p:cNvPr>
          <p:cNvSpPr txBox="1"/>
          <p:nvPr/>
        </p:nvSpPr>
        <p:spPr>
          <a:xfrm>
            <a:off x="124152" y="4579695"/>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6. </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Health and Safety</a:t>
            </a:r>
          </a:p>
        </p:txBody>
      </p:sp>
      <p:sp>
        <p:nvSpPr>
          <p:cNvPr id="15" name="ZoneTexte 5">
            <a:extLst>
              <a:ext uri="{FF2B5EF4-FFF2-40B4-BE49-F238E27FC236}">
                <a16:creationId xmlns:a16="http://schemas.microsoft.com/office/drawing/2014/main" id="{03D862AC-E9C2-89A3-291A-2B0FF07DA548}"/>
              </a:ext>
            </a:extLst>
          </p:cNvPr>
          <p:cNvSpPr txBox="1"/>
          <p:nvPr/>
        </p:nvSpPr>
        <p:spPr>
          <a:xfrm>
            <a:off x="124152" y="5264589"/>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7. Skills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16" name="ZoneTexte 5">
            <a:extLst>
              <a:ext uri="{FF2B5EF4-FFF2-40B4-BE49-F238E27FC236}">
                <a16:creationId xmlns:a16="http://schemas.microsoft.com/office/drawing/2014/main" id="{E097144D-C648-DD2E-14D7-C7C1C525173A}"/>
              </a:ext>
            </a:extLst>
          </p:cNvPr>
          <p:cNvSpPr txBox="1"/>
          <p:nvPr/>
        </p:nvSpPr>
        <p:spPr>
          <a:xfrm>
            <a:off x="124152" y="3225298"/>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 Working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21" name="ZoneTexte 5">
            <a:extLst>
              <a:ext uri="{FF2B5EF4-FFF2-40B4-BE49-F238E27FC236}">
                <a16:creationId xmlns:a16="http://schemas.microsoft.com/office/drawing/2014/main" id="{2E14E6B6-9341-162D-4DD7-936B7FD8D3A9}"/>
              </a:ext>
            </a:extLst>
          </p:cNvPr>
          <p:cNvSpPr txBox="1"/>
          <p:nvPr/>
        </p:nvSpPr>
        <p:spPr>
          <a:xfrm>
            <a:off x="124152" y="3910191"/>
            <a:ext cx="2198024" cy="615553"/>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5. Representation security</a:t>
            </a: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22" name="ZoneTexte 5">
            <a:extLst>
              <a:ext uri="{FF2B5EF4-FFF2-40B4-BE49-F238E27FC236}">
                <a16:creationId xmlns:a16="http://schemas.microsoft.com/office/drawing/2014/main" id="{EE61EC2A-9AB2-AC8B-76EB-25BBDDF3D7C4}"/>
              </a:ext>
            </a:extLst>
          </p:cNvPr>
          <p:cNvSpPr txBox="1"/>
          <p:nvPr/>
        </p:nvSpPr>
        <p:spPr>
          <a:xfrm>
            <a:off x="124152" y="3225298"/>
            <a:ext cx="2198024" cy="630942"/>
          </a:xfrm>
          <a:prstGeom prst="rect">
            <a:avLst/>
          </a:prstGeom>
          <a:solidFill>
            <a:srgbClr val="026664"/>
          </a:solidFill>
          <a:ln>
            <a:solidFill>
              <a:srgbClr val="026664"/>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80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 Working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34" name="ZoneTexte 5">
            <a:extLst>
              <a:ext uri="{FF2B5EF4-FFF2-40B4-BE49-F238E27FC236}">
                <a16:creationId xmlns:a16="http://schemas.microsoft.com/office/drawing/2014/main" id="{CA4A35D8-DCB9-CE7F-5E07-16B7219A2648}"/>
              </a:ext>
            </a:extLst>
          </p:cNvPr>
          <p:cNvSpPr txBox="1"/>
          <p:nvPr/>
        </p:nvSpPr>
        <p:spPr>
          <a:xfrm>
            <a:off x="124152" y="2540405"/>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3. Place of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55" name="TextBox 54">
            <a:extLst>
              <a:ext uri="{FF2B5EF4-FFF2-40B4-BE49-F238E27FC236}">
                <a16:creationId xmlns:a16="http://schemas.microsoft.com/office/drawing/2014/main" id="{35791A1A-D406-0A7B-569A-D2F611D22BA9}"/>
              </a:ext>
            </a:extLst>
          </p:cNvPr>
          <p:cNvSpPr txBox="1"/>
          <p:nvPr/>
        </p:nvSpPr>
        <p:spPr>
          <a:xfrm>
            <a:off x="2856546" y="907144"/>
            <a:ext cx="4657431" cy="2377767"/>
          </a:xfrm>
          <a:prstGeom prst="rect">
            <a:avLst/>
          </a:prstGeom>
          <a:noFill/>
        </p:spPr>
        <p:txBody>
          <a:bodyPr wrap="square">
            <a:spAutoFit/>
          </a:bodyPr>
          <a:lstStyle/>
          <a:p>
            <a:pPr marL="266700" marR="0" lvl="2" indent="-266700" fontAlgn="auto">
              <a:lnSpc>
                <a:spcPct val="110000"/>
              </a:lnSpc>
              <a:spcBef>
                <a:spcPts val="1200"/>
              </a:spcBef>
              <a:spcAft>
                <a:spcPts val="100"/>
              </a:spcAft>
              <a:buClr>
                <a:srgbClr val="FF0000"/>
              </a:buClr>
              <a:buSzPct val="80000"/>
              <a:buFont typeface="Wingdings 3" panose="05040102010807070707" pitchFamily="18" charset="2"/>
              <a:buChar char="u"/>
              <a:tabLst/>
              <a:defRPr/>
            </a:pPr>
            <a:r>
              <a:rPr lang="fr-FR" b="1" dirty="0" err="1">
                <a:solidFill>
                  <a:srgbClr val="000000">
                    <a:lumMod val="95000"/>
                    <a:lumOff val="5000"/>
                  </a:srgbClr>
                </a:solidFill>
                <a:latin typeface="Calibri" panose="020F0502020204030204" pitchFamily="34" charset="0"/>
                <a:cs typeface="Calibri" panose="020F0502020204030204" pitchFamily="34" charset="0"/>
              </a:rPr>
              <a:t>Working</a:t>
            </a:r>
            <a:r>
              <a:rPr lang="fr-FR" b="1" dirty="0">
                <a:solidFill>
                  <a:srgbClr val="000000">
                    <a:lumMod val="95000"/>
                    <a:lumOff val="5000"/>
                  </a:srgbClr>
                </a:solidFill>
                <a:latin typeface="Calibri" panose="020F0502020204030204" pitchFamily="34" charset="0"/>
                <a:cs typeface="Calibri" panose="020F0502020204030204" pitchFamily="34" charset="0"/>
              </a:rPr>
              <a:t> time</a:t>
            </a:r>
            <a:endParaRPr lang="fr" b="1" dirty="0">
              <a:solidFill>
                <a:srgbClr val="000000">
                  <a:lumMod val="95000"/>
                  <a:lumOff val="5000"/>
                </a:srgbClr>
              </a:solidFill>
              <a:latin typeface="Calibri" panose="020F0502020204030204" pitchFamily="34" charset="0"/>
              <a:cs typeface="Calibri" panose="020F0502020204030204" pitchFamily="34" charset="0"/>
            </a:endParaRPr>
          </a:p>
          <a:p>
            <a:pPr marL="361950" lvl="5" indent="-266700">
              <a:lnSpc>
                <a:spcPct val="102000"/>
              </a:lnSpc>
              <a:buClr>
                <a:srgbClr val="FF0000"/>
              </a:buClr>
              <a:buSzPct val="90000"/>
              <a:buFont typeface="Wingdings 2" panose="05020102010507070707" pitchFamily="18" charset="2"/>
              <a:buChar char="Í"/>
              <a:defRPr/>
            </a:pPr>
            <a:r>
              <a:rPr lang="en-GB" dirty="0">
                <a:solidFill>
                  <a:schemeClr val="accent2"/>
                </a:solidFill>
                <a:latin typeface="Calibri" panose="020F0502020204030204" pitchFamily="34" charset="0"/>
                <a:cs typeface="Calibri" panose="020F0502020204030204" pitchFamily="34" charset="0"/>
              </a:rPr>
              <a:t>Issues</a:t>
            </a:r>
            <a:r>
              <a:rPr lang="en-GB" dirty="0">
                <a:solidFill>
                  <a:srgbClr val="000000">
                    <a:lumMod val="85000"/>
                    <a:lumOff val="15000"/>
                  </a:srgbClr>
                </a:solidFill>
                <a:latin typeface="Calibri" panose="020F0502020204030204" pitchFamily="34" charset="0"/>
                <a:cs typeface="Calibri" panose="020F0502020204030204" pitchFamily="34" charset="0"/>
              </a:rPr>
              <a:t>: </a:t>
            </a:r>
            <a:r>
              <a:rPr lang="en-GB" dirty="0" err="1">
                <a:solidFill>
                  <a:srgbClr val="000000">
                    <a:lumMod val="85000"/>
                    <a:lumOff val="15000"/>
                  </a:srgbClr>
                </a:solidFill>
                <a:latin typeface="Calibri" panose="020F0502020204030204" pitchFamily="34" charset="0"/>
                <a:cs typeface="Calibri" panose="020F0502020204030204" pitchFamily="34" charset="0"/>
              </a:rPr>
              <a:t>Nber</a:t>
            </a:r>
            <a:r>
              <a:rPr lang="en-GB" dirty="0">
                <a:solidFill>
                  <a:srgbClr val="000000">
                    <a:lumMod val="85000"/>
                    <a:lumOff val="15000"/>
                  </a:srgbClr>
                </a:solidFill>
                <a:latin typeface="Calibri" panose="020F0502020204030204" pitchFamily="34" charset="0"/>
                <a:cs typeface="Calibri" panose="020F0502020204030204" pitchFamily="34" charset="0"/>
              </a:rPr>
              <a:t> of hours; Working time arrangements; Time related under-employment</a:t>
            </a:r>
          </a:p>
          <a:p>
            <a:pPr marL="361950" lvl="5" indent="-266700">
              <a:lnSpc>
                <a:spcPct val="102000"/>
              </a:lnSpc>
              <a:buClr>
                <a:srgbClr val="FF0000"/>
              </a:buClr>
              <a:buSzPct val="90000"/>
              <a:buFont typeface="Wingdings 2" panose="05020102010507070707" pitchFamily="18" charset="2"/>
              <a:buChar char="Í"/>
              <a:defRPr/>
            </a:pPr>
            <a:r>
              <a:rPr lang="en-GB" dirty="0">
                <a:solidFill>
                  <a:srgbClr val="000000">
                    <a:lumMod val="85000"/>
                    <a:lumOff val="15000"/>
                  </a:srgbClr>
                </a:solidFill>
                <a:latin typeface="Calibri" panose="020F0502020204030204" pitchFamily="34" charset="0"/>
                <a:cs typeface="Calibri" panose="020F0502020204030204" pitchFamily="34" charset="0"/>
              </a:rPr>
              <a:t>Complementing time spent in employment (for pay or profit) with time spent on work activities other than employment</a:t>
            </a:r>
          </a:p>
          <a:p>
            <a:pPr marL="361950" lvl="5" indent="-266700">
              <a:lnSpc>
                <a:spcPct val="102000"/>
              </a:lnSpc>
              <a:buClr>
                <a:srgbClr val="FF0000"/>
              </a:buClr>
              <a:buSzPct val="90000"/>
              <a:buFont typeface="Wingdings 2" panose="05020102010507070707" pitchFamily="18" charset="2"/>
              <a:buChar char="Í"/>
              <a:defRPr/>
            </a:pPr>
            <a:r>
              <a:rPr lang="en-GB" dirty="0">
                <a:solidFill>
                  <a:srgbClr val="000000">
                    <a:lumMod val="85000"/>
                    <a:lumOff val="15000"/>
                  </a:srgbClr>
                </a:solidFill>
                <a:latin typeface="Calibri" panose="020F0502020204030204" pitchFamily="34" charset="0"/>
                <a:cs typeface="Calibri" panose="020F0502020204030204" pitchFamily="34" charset="0"/>
              </a:rPr>
              <a:t>Critical gender dimension</a:t>
            </a:r>
          </a:p>
        </p:txBody>
      </p:sp>
      <p:sp>
        <p:nvSpPr>
          <p:cNvPr id="56" name="ZoneTexte 9">
            <a:extLst>
              <a:ext uri="{FF2B5EF4-FFF2-40B4-BE49-F238E27FC236}">
                <a16:creationId xmlns:a16="http://schemas.microsoft.com/office/drawing/2014/main" id="{E70B8999-51B8-3677-2A02-2DC8565DA7E1}"/>
              </a:ext>
            </a:extLst>
          </p:cNvPr>
          <p:cNvSpPr txBox="1"/>
          <p:nvPr/>
        </p:nvSpPr>
        <p:spPr>
          <a:xfrm>
            <a:off x="2884111" y="3321135"/>
            <a:ext cx="4649611" cy="1243930"/>
          </a:xfrm>
          <a:prstGeom prst="rect">
            <a:avLst/>
          </a:prstGeom>
          <a:solidFill>
            <a:schemeClr val="bg1"/>
          </a:solidFill>
        </p:spPr>
        <p:txBody>
          <a:bodyPr wrap="square">
            <a:spAutoFit/>
          </a:bodyPr>
          <a:lstStyle/>
          <a:p>
            <a:pPr marL="266700" lvl="2" indent="-266700">
              <a:spcAft>
                <a:spcPts val="100"/>
              </a:spcAft>
              <a:buClr>
                <a:srgbClr val="FF0000"/>
              </a:buClr>
              <a:buSzPct val="80000"/>
              <a:buFont typeface="Wingdings 3" panose="05040102010807070707" pitchFamily="18" charset="2"/>
              <a:buChar char="u"/>
              <a:defRPr/>
            </a:pPr>
            <a:r>
              <a:rPr lang="en-US" sz="2000" b="1" dirty="0">
                <a:solidFill>
                  <a:srgbClr val="000000">
                    <a:lumMod val="95000"/>
                    <a:lumOff val="5000"/>
                  </a:srgbClr>
                </a:solidFill>
                <a:latin typeface="Calibri" panose="020F0502020204030204" pitchFamily="34" charset="0"/>
                <a:cs typeface="Calibri" panose="020F0502020204030204" pitchFamily="34" charset="0"/>
              </a:rPr>
              <a:t>Indicators included in the resolution</a:t>
            </a:r>
          </a:p>
          <a:p>
            <a:pPr lvl="0">
              <a:spcAft>
                <a:spcPts val="600"/>
              </a:spcAft>
              <a:defRPr/>
            </a:pP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130b(v). </a:t>
            </a:r>
            <a:r>
              <a:rPr lang="en-US" dirty="0">
                <a:solidFill>
                  <a:srgbClr val="024644"/>
                </a:solidFill>
                <a:latin typeface="Calibri" panose="020F0502020204030204" pitchFamily="34" charset="0"/>
                <a:ea typeface="Calibri" panose="020F0502020204030204" pitchFamily="34" charset="0"/>
                <a:cs typeface="Calibri" panose="020F0502020204030204" pitchFamily="34" charset="0"/>
              </a:rPr>
              <a:t>Distribution of persons with informal and formal main jobs, by actual hours worked (hour bands) per week, by  employment status</a:t>
            </a:r>
          </a:p>
        </p:txBody>
      </p:sp>
      <p:sp>
        <p:nvSpPr>
          <p:cNvPr id="57" name="Rectangle 56">
            <a:extLst>
              <a:ext uri="{FF2B5EF4-FFF2-40B4-BE49-F238E27FC236}">
                <a16:creationId xmlns:a16="http://schemas.microsoft.com/office/drawing/2014/main" id="{CC5ECC60-ED3C-4499-F86A-BC49FD06E7D9}"/>
              </a:ext>
            </a:extLst>
          </p:cNvPr>
          <p:cNvSpPr/>
          <p:nvPr/>
        </p:nvSpPr>
        <p:spPr>
          <a:xfrm>
            <a:off x="2757574" y="884929"/>
            <a:ext cx="4785357" cy="5761421"/>
          </a:xfrm>
          <a:prstGeom prst="rect">
            <a:avLst/>
          </a:prstGeom>
          <a:noFill/>
          <a:ln w="3175">
            <a:solidFill>
              <a:srgbClr val="02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950B54F8-BAD6-04B3-1928-FE47CA1770BE}"/>
              </a:ext>
            </a:extLst>
          </p:cNvPr>
          <p:cNvSpPr txBox="1"/>
          <p:nvPr/>
        </p:nvSpPr>
        <p:spPr>
          <a:xfrm>
            <a:off x="2806752" y="4588615"/>
            <a:ext cx="4736179" cy="923330"/>
          </a:xfrm>
          <a:prstGeom prst="rect">
            <a:avLst/>
          </a:prstGeom>
          <a:noFill/>
        </p:spPr>
        <p:txBody>
          <a:bodyPr wrap="square">
            <a:spAutoFit/>
          </a:bodyPr>
          <a:lstStyle/>
          <a:p>
            <a:pPr lvl="0">
              <a:spcAft>
                <a:spcPts val="600"/>
              </a:spcAft>
              <a:defRPr/>
            </a:pP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130b(vi). </a:t>
            </a:r>
            <a:r>
              <a:rPr lang="en-US" dirty="0">
                <a:solidFill>
                  <a:srgbClr val="024644"/>
                </a:solidFill>
                <a:latin typeface="Calibri" panose="020F0502020204030204" pitchFamily="34" charset="0"/>
                <a:ea typeface="Calibri" panose="020F0502020204030204" pitchFamily="34" charset="0"/>
                <a:cs typeface="Calibri" panose="020F0502020204030204" pitchFamily="34" charset="0"/>
              </a:rPr>
              <a:t>Average number of actual hours of work per week, by persons with informal and formal main jobs and by status in employment.</a:t>
            </a:r>
          </a:p>
        </p:txBody>
      </p:sp>
      <p:sp>
        <p:nvSpPr>
          <p:cNvPr id="59" name="TextBox 58">
            <a:extLst>
              <a:ext uri="{FF2B5EF4-FFF2-40B4-BE49-F238E27FC236}">
                <a16:creationId xmlns:a16="http://schemas.microsoft.com/office/drawing/2014/main" id="{53B10BBA-D3B9-E864-D4AD-46F55AE88271}"/>
              </a:ext>
            </a:extLst>
          </p:cNvPr>
          <p:cNvSpPr txBox="1"/>
          <p:nvPr/>
        </p:nvSpPr>
        <p:spPr>
          <a:xfrm>
            <a:off x="2777798" y="5497708"/>
            <a:ext cx="4736179" cy="1200329"/>
          </a:xfrm>
          <a:prstGeom prst="rect">
            <a:avLst/>
          </a:prstGeom>
          <a:noFill/>
        </p:spPr>
        <p:txBody>
          <a:bodyPr wrap="square">
            <a:spAutoFit/>
          </a:bodyPr>
          <a:lstStyle/>
          <a:p>
            <a:pPr lvl="0">
              <a:spcAft>
                <a:spcPts val="600"/>
              </a:spcAft>
              <a:defRPr/>
            </a:pP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130b(vii). </a:t>
            </a:r>
            <a:r>
              <a:rPr lang="en-US" dirty="0">
                <a:solidFill>
                  <a:srgbClr val="024644"/>
                </a:solidFill>
                <a:latin typeface="Calibri" panose="020F0502020204030204" pitchFamily="34" charset="0"/>
                <a:ea typeface="Calibri" panose="020F0502020204030204" pitchFamily="34" charset="0"/>
                <a:cs typeface="Calibri" panose="020F0502020204030204" pitchFamily="34" charset="0"/>
              </a:rPr>
              <a:t>Time-related under-employment among workers working less than a set number of hours with informal and formal main jobs, by status in employment.</a:t>
            </a:r>
          </a:p>
        </p:txBody>
      </p:sp>
      <p:grpSp>
        <p:nvGrpSpPr>
          <p:cNvPr id="62" name="Group 61">
            <a:extLst>
              <a:ext uri="{FF2B5EF4-FFF2-40B4-BE49-F238E27FC236}">
                <a16:creationId xmlns:a16="http://schemas.microsoft.com/office/drawing/2014/main" id="{DB1E4567-3FF4-D797-6BEA-69E2782F7689}"/>
              </a:ext>
            </a:extLst>
          </p:cNvPr>
          <p:cNvGrpSpPr/>
          <p:nvPr/>
        </p:nvGrpSpPr>
        <p:grpSpPr>
          <a:xfrm>
            <a:off x="7941205" y="695195"/>
            <a:ext cx="4028786" cy="1846839"/>
            <a:chOff x="9308305" y="2071485"/>
            <a:chExt cx="4028786" cy="1846839"/>
          </a:xfrm>
        </p:grpSpPr>
        <p:sp>
          <p:nvSpPr>
            <p:cNvPr id="63" name="Rectangle 62">
              <a:extLst>
                <a:ext uri="{FF2B5EF4-FFF2-40B4-BE49-F238E27FC236}">
                  <a16:creationId xmlns:a16="http://schemas.microsoft.com/office/drawing/2014/main" id="{811150EE-3E89-18DD-1CC9-F676D9C5EB00}"/>
                </a:ext>
              </a:extLst>
            </p:cNvPr>
            <p:cNvSpPr/>
            <p:nvPr/>
          </p:nvSpPr>
          <p:spPr>
            <a:xfrm>
              <a:off x="9308305" y="2071485"/>
              <a:ext cx="4028786" cy="1730245"/>
            </a:xfrm>
            <a:prstGeom prst="rect">
              <a:avLst/>
            </a:prstGeom>
            <a:solidFill>
              <a:srgbClr val="16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For </a:t>
              </a:r>
              <a:r>
                <a:rPr kumimoji="0" lang="fr-FR" sz="1800" b="0" i="0" u="none" strike="noStrike" kern="120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rPr>
                <a:t>specific</a:t>
              </a: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country data, </a:t>
              </a:r>
              <a:r>
                <a:rPr kumimoji="0" lang="fr-FR" sz="1800" b="0" i="0" u="none" strike="noStrike" kern="120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rPr>
                <a:t>see</a:t>
              </a: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a:t>
              </a:r>
              <a:r>
                <a:rPr kumimoji="0" lang="fr-FR" sz="2000" b="1" i="0" u="none" strike="noStrike" kern="1200" cap="none" spc="0" normalizeH="0" baseline="0" noProof="0" dirty="0" err="1">
                  <a:ln>
                    <a:noFill/>
                  </a:ln>
                  <a:solidFill>
                    <a:srgbClr val="A1FDFB"/>
                  </a:solidFill>
                  <a:effectLst/>
                  <a:uLnTx/>
                  <a:uFillTx/>
                  <a:latin typeface="Abadi" panose="020B0604020104020204" pitchFamily="34" charset="0"/>
                  <a:cs typeface="Calibri" panose="020F0502020204030204" pitchFamily="34" charset="0"/>
                </a:rPr>
                <a:t>indicators</a:t>
              </a:r>
              <a:r>
                <a:rPr kumimoji="0" lang="fr-FR" sz="2000" b="1" i="0" u="none" strike="noStrike" kern="1200" cap="none" spc="0" normalizeH="0" baseline="0" noProof="0" dirty="0">
                  <a:ln>
                    <a:noFill/>
                  </a:ln>
                  <a:solidFill>
                    <a:srgbClr val="A1FDFB"/>
                  </a:solidFill>
                  <a:effectLst/>
                  <a:uLnTx/>
                  <a:uFillTx/>
                  <a:latin typeface="Abadi" panose="020B0604020104020204" pitchFamily="34" charset="0"/>
                  <a:cs typeface="Calibri" panose="020F0502020204030204" pitchFamily="34" charset="0"/>
                </a:rPr>
                <a:t> 26-30</a:t>
              </a:r>
              <a:r>
                <a:rPr kumimoji="0" lang="fr-FR" sz="2400" b="1" i="0" u="none" strike="noStrike" kern="1200" cap="none" spc="0" normalizeH="0" baseline="0" noProof="0" dirty="0">
                  <a:ln>
                    <a:noFill/>
                  </a:ln>
                  <a:solidFill>
                    <a:srgbClr val="A1FDFB"/>
                  </a:solidFill>
                  <a:effectLst/>
                  <a:uLnTx/>
                  <a:uFillTx/>
                  <a:latin typeface="Calibri" panose="020F0502020204030204" pitchFamily="34" charset="0"/>
                  <a:cs typeface="Calibri" panose="020F0502020204030204" pitchFamily="34" charset="0"/>
                </a:rPr>
                <a:t> </a:t>
              </a:r>
              <a:r>
                <a:rPr kumimoji="0" lang="fr-FR" sz="180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t>
              </a:r>
              <a:r>
                <a:rPr kumimoji="0" lang="fr-FR" sz="1800" i="0" u="none" strike="noStrike" kern="120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rPr>
                <a:t>working</a:t>
              </a:r>
              <a:r>
                <a:rPr kumimoji="0" lang="fr-FR" sz="180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conditions) in </a:t>
              </a: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country profiles + </a:t>
              </a:r>
              <a:r>
                <a:rPr kumimoji="0" lang="fr-FR" sz="1800" b="0" i="0" u="none" strike="noStrike" kern="120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rPr>
                <a:t>next</a:t>
              </a: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slide</a:t>
              </a: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pic>
          <p:nvPicPr>
            <p:cNvPr id="64" name="Graphic 63" descr="Zoom in outline">
              <a:extLst>
                <a:ext uri="{FF2B5EF4-FFF2-40B4-BE49-F238E27FC236}">
                  <a16:creationId xmlns:a16="http://schemas.microsoft.com/office/drawing/2014/main" id="{1E0A9708-FB90-3A65-E4D6-74EC093F21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375196">
              <a:off x="12073511" y="2975520"/>
              <a:ext cx="942804" cy="942804"/>
            </a:xfrm>
            <a:prstGeom prst="rect">
              <a:avLst/>
            </a:prstGeom>
          </p:spPr>
        </p:pic>
      </p:grpSp>
      <p:sp>
        <p:nvSpPr>
          <p:cNvPr id="65" name="TextBox 64">
            <a:extLst>
              <a:ext uri="{FF2B5EF4-FFF2-40B4-BE49-F238E27FC236}">
                <a16:creationId xmlns:a16="http://schemas.microsoft.com/office/drawing/2014/main" id="{98C1AF46-455E-C907-796D-27F39249C705}"/>
              </a:ext>
            </a:extLst>
          </p:cNvPr>
          <p:cNvSpPr txBox="1"/>
          <p:nvPr/>
        </p:nvSpPr>
        <p:spPr>
          <a:xfrm>
            <a:off x="7669468" y="2436996"/>
            <a:ext cx="4461839" cy="923330"/>
          </a:xfrm>
          <a:prstGeom prst="rect">
            <a:avLst/>
          </a:prstGeom>
          <a:noFill/>
        </p:spPr>
        <p:txBody>
          <a:bodyPr wrap="square">
            <a:spAutoFit/>
          </a:bodyPr>
          <a:lstStyle/>
          <a:p>
            <a:pPr lvl="0">
              <a:spcAft>
                <a:spcPts val="600"/>
              </a:spcAft>
              <a:defRPr/>
            </a:pP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130b(vii). India </a:t>
            </a:r>
            <a:r>
              <a:rPr lang="en-US" dirty="0">
                <a:solidFill>
                  <a:srgbClr val="024644"/>
                </a:solidFill>
                <a:latin typeface="Calibri" panose="020F0502020204030204" pitchFamily="34" charset="0"/>
                <a:ea typeface="Calibri" panose="020F0502020204030204" pitchFamily="34" charset="0"/>
                <a:cs typeface="Calibri" panose="020F0502020204030204" pitchFamily="34" charset="0"/>
              </a:rPr>
              <a:t>Time-related under-employment among workers working less than 35h/</a:t>
            </a:r>
            <a:r>
              <a:rPr lang="en-US" dirty="0" err="1">
                <a:solidFill>
                  <a:srgbClr val="024644"/>
                </a:solidFill>
                <a:latin typeface="Calibri" panose="020F0502020204030204" pitchFamily="34" charset="0"/>
                <a:ea typeface="Calibri" panose="020F0502020204030204" pitchFamily="34" charset="0"/>
                <a:cs typeface="Calibri" panose="020F0502020204030204" pitchFamily="34" charset="0"/>
              </a:rPr>
              <a:t>wk</a:t>
            </a:r>
            <a:r>
              <a:rPr lang="en-US" dirty="0">
                <a:solidFill>
                  <a:srgbClr val="024644"/>
                </a:solidFill>
                <a:latin typeface="Calibri" panose="020F0502020204030204" pitchFamily="34" charset="0"/>
                <a:ea typeface="Calibri" panose="020F0502020204030204" pitchFamily="34" charset="0"/>
                <a:cs typeface="Calibri" panose="020F0502020204030204" pitchFamily="34" charset="0"/>
              </a:rPr>
              <a:t> or 20h/</a:t>
            </a:r>
            <a:r>
              <a:rPr lang="en-US" dirty="0" err="1">
                <a:solidFill>
                  <a:srgbClr val="024644"/>
                </a:solidFill>
                <a:latin typeface="Calibri" panose="020F0502020204030204" pitchFamily="34" charset="0"/>
                <a:ea typeface="Calibri" panose="020F0502020204030204" pitchFamily="34" charset="0"/>
                <a:cs typeface="Calibri" panose="020F0502020204030204" pitchFamily="34" charset="0"/>
              </a:rPr>
              <a:t>wk</a:t>
            </a:r>
            <a:r>
              <a:rPr lang="en-US" dirty="0">
                <a:solidFill>
                  <a:srgbClr val="024644"/>
                </a:solidFill>
                <a:latin typeface="Calibri" panose="020F0502020204030204" pitchFamily="34" charset="0"/>
                <a:ea typeface="Calibri" panose="020F0502020204030204" pitchFamily="34" charset="0"/>
                <a:cs typeface="Calibri" panose="020F0502020204030204" pitchFamily="34" charset="0"/>
              </a:rPr>
              <a:t> (LFS2023)</a:t>
            </a:r>
          </a:p>
        </p:txBody>
      </p:sp>
      <p:sp>
        <p:nvSpPr>
          <p:cNvPr id="66" name="Right Brace 65">
            <a:extLst>
              <a:ext uri="{FF2B5EF4-FFF2-40B4-BE49-F238E27FC236}">
                <a16:creationId xmlns:a16="http://schemas.microsoft.com/office/drawing/2014/main" id="{C9D4167C-30A0-E985-5345-B1A691945B27}"/>
              </a:ext>
            </a:extLst>
          </p:cNvPr>
          <p:cNvSpPr/>
          <p:nvPr/>
        </p:nvSpPr>
        <p:spPr>
          <a:xfrm>
            <a:off x="7449369" y="3620994"/>
            <a:ext cx="483476" cy="1853394"/>
          </a:xfrm>
          <a:prstGeom prst="rightBrace">
            <a:avLst/>
          </a:prstGeom>
          <a:ln w="28575">
            <a:solidFill>
              <a:srgbClr val="04C8C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TextBox 66">
            <a:extLst>
              <a:ext uri="{FF2B5EF4-FFF2-40B4-BE49-F238E27FC236}">
                <a16:creationId xmlns:a16="http://schemas.microsoft.com/office/drawing/2014/main" id="{25054B26-F982-1CB5-29BA-93CF26E91904}"/>
              </a:ext>
            </a:extLst>
          </p:cNvPr>
          <p:cNvSpPr txBox="1"/>
          <p:nvPr/>
        </p:nvSpPr>
        <p:spPr>
          <a:xfrm>
            <a:off x="7981511" y="4316859"/>
            <a:ext cx="4025481" cy="461665"/>
          </a:xfrm>
          <a:prstGeom prst="rect">
            <a:avLst/>
          </a:prstGeom>
          <a:noFill/>
        </p:spPr>
        <p:txBody>
          <a:bodyPr wrap="square" rtlCol="0">
            <a:spAutoFit/>
          </a:bodyPr>
          <a:lstStyle/>
          <a:p>
            <a:pPr marL="285750" indent="-285750">
              <a:buClr>
                <a:srgbClr val="FF0000"/>
              </a:buClr>
              <a:buFont typeface="Wingdings 3" panose="05040102010807070707" pitchFamily="18" charset="2"/>
              <a:buChar char="u"/>
            </a:pPr>
            <a:r>
              <a:rPr lang="fr-FR" sz="2400" dirty="0" err="1">
                <a:latin typeface="Berlin Sans FB" panose="020E0602020502020306" pitchFamily="34" charset="0"/>
              </a:rPr>
              <a:t>Keep</a:t>
            </a:r>
            <a:r>
              <a:rPr lang="fr-FR" sz="2400" dirty="0">
                <a:latin typeface="Berlin Sans FB" panose="020E0602020502020306" pitchFamily="34" charset="0"/>
              </a:rPr>
              <a:t> </a:t>
            </a:r>
            <a:r>
              <a:rPr lang="fr-FR" sz="2400" dirty="0" err="1">
                <a:latin typeface="Berlin Sans FB" panose="020E0602020502020306" pitchFamily="34" charset="0"/>
              </a:rPr>
              <a:t>it</a:t>
            </a:r>
            <a:r>
              <a:rPr lang="fr-FR" sz="2400" dirty="0">
                <a:latin typeface="Berlin Sans FB" panose="020E0602020502020306" pitchFamily="34" charset="0"/>
              </a:rPr>
              <a:t> for </a:t>
            </a:r>
            <a:r>
              <a:rPr lang="fr-FR" sz="2400" dirty="0" err="1">
                <a:latin typeface="Berlin Sans FB" panose="020E0602020502020306" pitchFamily="34" charset="0"/>
              </a:rPr>
              <a:t>next</a:t>
            </a:r>
            <a:r>
              <a:rPr lang="fr-FR" sz="2400" dirty="0">
                <a:latin typeface="Berlin Sans FB" panose="020E0602020502020306" pitchFamily="34" charset="0"/>
              </a:rPr>
              <a:t> slide!</a:t>
            </a:r>
            <a:endParaRPr lang="en-GB" sz="2400" dirty="0">
              <a:latin typeface="Berlin Sans FB" panose="020E0602020502020306" pitchFamily="34" charset="0"/>
            </a:endParaRPr>
          </a:p>
        </p:txBody>
      </p:sp>
      <p:pic>
        <p:nvPicPr>
          <p:cNvPr id="71" name="Picture 70">
            <a:extLst>
              <a:ext uri="{FF2B5EF4-FFF2-40B4-BE49-F238E27FC236}">
                <a16:creationId xmlns:a16="http://schemas.microsoft.com/office/drawing/2014/main" id="{9F3B0666-1B81-58D6-E377-C760ED95A0B8}"/>
              </a:ext>
            </a:extLst>
          </p:cNvPr>
          <p:cNvPicPr>
            <a:picLocks noChangeAspect="1"/>
          </p:cNvPicPr>
          <p:nvPr/>
        </p:nvPicPr>
        <p:blipFill>
          <a:blip r:embed="rId4"/>
          <a:stretch>
            <a:fillRect/>
          </a:stretch>
        </p:blipFill>
        <p:spPr>
          <a:xfrm>
            <a:off x="7780387" y="3360326"/>
            <a:ext cx="4214774" cy="3420604"/>
          </a:xfrm>
          <a:prstGeom prst="rect">
            <a:avLst/>
          </a:prstGeom>
        </p:spPr>
      </p:pic>
    </p:spTree>
    <p:extLst>
      <p:ext uri="{BB962C8B-B14F-4D97-AF65-F5344CB8AC3E}">
        <p14:creationId xmlns:p14="http://schemas.microsoft.com/office/powerpoint/2010/main" val="293088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500"/>
                                        <p:tgtEl>
                                          <p:spTgt spid="2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left)">
                                      <p:cBhvr>
                                        <p:cTn id="16" dur="500"/>
                                        <p:tgtEl>
                                          <p:spTgt spid="5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left)">
                                      <p:cBhvr>
                                        <p:cTn id="21" dur="500"/>
                                        <p:tgtEl>
                                          <p:spTgt spid="5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500"/>
                                        <p:tgtEl>
                                          <p:spTgt spid="5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left)">
                                      <p:cBhvr>
                                        <p:cTn id="29" dur="500"/>
                                        <p:tgtEl>
                                          <p:spTgt spid="66"/>
                                        </p:tgtEl>
                                      </p:cBhvr>
                                    </p:animEffect>
                                  </p:childTnLst>
                                  <p:subTnLst>
                                    <p:set>
                                      <p:cBhvr override="childStyle">
                                        <p:cTn dur="1" fill="hold" display="0" masterRel="nextClick" afterEffect="1"/>
                                        <p:tgtEl>
                                          <p:spTgt spid="66"/>
                                        </p:tgtEl>
                                        <p:attrNameLst>
                                          <p:attrName>style.visibility</p:attrName>
                                        </p:attrNameLst>
                                      </p:cBhvr>
                                      <p:to>
                                        <p:strVal val="hidden"/>
                                      </p:to>
                                    </p:set>
                                  </p:subTnLst>
                                </p:cTn>
                              </p:par>
                              <p:par>
                                <p:cTn id="30" presetID="22" presetClass="entr" presetSubtype="8"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left)">
                                      <p:cBhvr>
                                        <p:cTn id="32" dur="500"/>
                                        <p:tgtEl>
                                          <p:spTgt spid="67"/>
                                        </p:tgtEl>
                                      </p:cBhvr>
                                    </p:animEffect>
                                  </p:childTnLst>
                                  <p:subTnLst>
                                    <p:set>
                                      <p:cBhvr override="childStyle">
                                        <p:cTn dur="1" fill="hold" display="0" masterRel="nextClick" afterEffect="1"/>
                                        <p:tgtEl>
                                          <p:spTgt spid="67"/>
                                        </p:tgtEl>
                                        <p:attrNameLst>
                                          <p:attrName>style.visibility</p:attrName>
                                        </p:attrNameLst>
                                      </p:cBhvr>
                                      <p:to>
                                        <p:strVal val="hidden"/>
                                      </p:to>
                                    </p:set>
                                  </p:subTnLst>
                                </p:cTn>
                              </p:par>
                              <p:par>
                                <p:cTn id="33" presetID="22" presetClass="entr" presetSubtype="8"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500"/>
                                        <p:tgtEl>
                                          <p:spTgt spid="6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wipe(left)">
                                      <p:cBhvr>
                                        <p:cTn id="38" dur="500"/>
                                        <p:tgtEl>
                                          <p:spTgt spid="59"/>
                                        </p:tgtEl>
                                      </p:cBhvr>
                                    </p:animEffect>
                                  </p:childTnLst>
                                </p:cTn>
                              </p:par>
                              <p:par>
                                <p:cTn id="39" presetID="22" presetClass="entr" presetSubtype="8"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wipe(left)">
                                      <p:cBhvr>
                                        <p:cTn id="41" dur="500"/>
                                        <p:tgtEl>
                                          <p:spTgt spid="71"/>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9" grpId="0" animBg="1"/>
      <p:bldP spid="25" grpId="0" animBg="1"/>
      <p:bldP spid="55" grpId="0"/>
      <p:bldP spid="56" grpId="0" animBg="1"/>
      <p:bldP spid="58" grpId="0"/>
      <p:bldP spid="59" grpId="0"/>
      <p:bldP spid="65" grpId="0"/>
      <p:bldP spid="66" grpId="0" animBg="1"/>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3A27AB8-70E9-4E96-9749-ECFBE59A2FF0}"/>
              </a:ext>
            </a:extLst>
          </p:cNvPr>
          <p:cNvSpPr>
            <a:spLocks noGrp="1"/>
          </p:cNvSpPr>
          <p:nvPr>
            <p:ph type="title"/>
          </p:nvPr>
        </p:nvSpPr>
        <p:spPr>
          <a:xfrm>
            <a:off x="2777798" y="116803"/>
            <a:ext cx="9104661" cy="784830"/>
          </a:xfrm>
        </p:spPr>
        <p:txBody>
          <a:bodyPr/>
          <a:lstStyle/>
          <a:p>
            <a:r>
              <a:rPr lang="fr-FR" sz="3600" b="0" dirty="0">
                <a:solidFill>
                  <a:srgbClr val="026866"/>
                </a:solidFill>
                <a:latin typeface="Calibri" panose="020F0502020204030204" pitchFamily="34" charset="0"/>
                <a:ea typeface="Verdana" panose="020B0604030504040204" pitchFamily="34" charset="0"/>
                <a:cs typeface="Calibri" panose="020F0502020204030204" pitchFamily="34" charset="0"/>
              </a:rPr>
              <a:t>D. </a:t>
            </a:r>
            <a:r>
              <a:rPr lang="fr-FR" sz="3600" b="0" dirty="0" err="1">
                <a:solidFill>
                  <a:srgbClr val="026866"/>
                </a:solidFill>
                <a:latin typeface="Calibri" panose="020F0502020204030204" pitchFamily="34" charset="0"/>
                <a:ea typeface="Verdana" panose="020B0604030504040204" pitchFamily="34" charset="0"/>
                <a:cs typeface="Calibri" panose="020F0502020204030204" pitchFamily="34" charset="0"/>
              </a:rPr>
              <a:t>Working</a:t>
            </a:r>
            <a:r>
              <a:rPr lang="fr-FR" sz="3600" b="0" dirty="0">
                <a:solidFill>
                  <a:srgbClr val="026866"/>
                </a:solidFill>
                <a:latin typeface="Calibri" panose="020F0502020204030204" pitchFamily="34" charset="0"/>
                <a:ea typeface="Verdana" panose="020B0604030504040204" pitchFamily="34" charset="0"/>
                <a:cs typeface="Calibri" panose="020F0502020204030204" pitchFamily="34" charset="0"/>
              </a:rPr>
              <a:t> conditions: </a:t>
            </a:r>
            <a:r>
              <a:rPr lang="fr-FR" sz="3600" dirty="0" err="1">
                <a:solidFill>
                  <a:srgbClr val="026866"/>
                </a:solidFill>
                <a:latin typeface="Calibri" panose="020F0502020204030204" pitchFamily="34" charset="0"/>
                <a:ea typeface="Verdana" panose="020B0604030504040204" pitchFamily="34" charset="0"/>
                <a:cs typeface="Calibri" panose="020F0502020204030204" pitchFamily="34" charset="0"/>
              </a:rPr>
              <a:t>Working</a:t>
            </a:r>
            <a:r>
              <a:rPr lang="fr-FR" sz="3600" dirty="0">
                <a:solidFill>
                  <a:srgbClr val="026866"/>
                </a:solidFill>
                <a:latin typeface="Calibri" panose="020F0502020204030204" pitchFamily="34" charset="0"/>
                <a:ea typeface="Verdana" panose="020B0604030504040204" pitchFamily="34" charset="0"/>
                <a:cs typeface="Calibri" panose="020F0502020204030204" pitchFamily="34" charset="0"/>
              </a:rPr>
              <a:t> time (2)</a:t>
            </a:r>
            <a:endParaRPr lang="en-GB" sz="3600" dirty="0">
              <a:solidFill>
                <a:srgbClr val="026866"/>
              </a:solidFill>
              <a:latin typeface="Verdana" panose="020B0604030504040204" pitchFamily="34" charset="0"/>
              <a:ea typeface="Verdana" panose="020B0604030504040204" pitchFamily="34" charset="0"/>
            </a:endParaRPr>
          </a:p>
        </p:txBody>
      </p:sp>
      <p:sp>
        <p:nvSpPr>
          <p:cNvPr id="26" name="Rectangle 25">
            <a:extLst>
              <a:ext uri="{FF2B5EF4-FFF2-40B4-BE49-F238E27FC236}">
                <a16:creationId xmlns:a16="http://schemas.microsoft.com/office/drawing/2014/main" id="{05FBD6E5-19C5-4755-804D-DE34420B564A}"/>
              </a:ext>
            </a:extLst>
          </p:cNvPr>
          <p:cNvSpPr/>
          <p:nvPr/>
        </p:nvSpPr>
        <p:spPr>
          <a:xfrm>
            <a:off x="328275" y="6348243"/>
            <a:ext cx="2198025" cy="349794"/>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130b.v</a:t>
            </a:r>
            <a:endParaRPr kumimoji="0" lang="en-GB"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endParaRPr>
          </a:p>
        </p:txBody>
      </p:sp>
      <p:sp>
        <p:nvSpPr>
          <p:cNvPr id="36" name="Flèche : droite 14">
            <a:extLst>
              <a:ext uri="{FF2B5EF4-FFF2-40B4-BE49-F238E27FC236}">
                <a16:creationId xmlns:a16="http://schemas.microsoft.com/office/drawing/2014/main" id="{62605A1F-882A-9AC8-B761-5E92E077540A}"/>
              </a:ext>
            </a:extLst>
          </p:cNvPr>
          <p:cNvSpPr/>
          <p:nvPr/>
        </p:nvSpPr>
        <p:spPr>
          <a:xfrm>
            <a:off x="493746" y="485375"/>
            <a:ext cx="1825248" cy="813292"/>
          </a:xfrm>
          <a:prstGeom prst="rightArrow">
            <a:avLst>
              <a:gd name="adj1" fmla="val 60708"/>
              <a:gd name="adj2" fmla="val 50000"/>
            </a:avLst>
          </a:prstGeom>
          <a:solidFill>
            <a:srgbClr val="05B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Para. 130b</a:t>
            </a:r>
          </a:p>
        </p:txBody>
      </p:sp>
      <p:sp>
        <p:nvSpPr>
          <p:cNvPr id="7" name="Flèche : droite 17">
            <a:extLst>
              <a:ext uri="{FF2B5EF4-FFF2-40B4-BE49-F238E27FC236}">
                <a16:creationId xmlns:a16="http://schemas.microsoft.com/office/drawing/2014/main" id="{1328D599-A244-9BF4-9620-EF0A5B3A8FB6}"/>
              </a:ext>
            </a:extLst>
          </p:cNvPr>
          <p:cNvSpPr/>
          <p:nvPr/>
        </p:nvSpPr>
        <p:spPr>
          <a:xfrm>
            <a:off x="108857" y="21315"/>
            <a:ext cx="1955375" cy="845153"/>
          </a:xfrm>
          <a:prstGeom prst="rightArrow">
            <a:avLst>
              <a:gd name="adj1" fmla="val 66062"/>
              <a:gd name="adj2" fmla="val 50000"/>
            </a:avLst>
          </a:prstGeom>
          <a:solidFill>
            <a:srgbClr val="0495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FFFFFF"/>
                </a:solidFill>
                <a:effectLst/>
                <a:uLnTx/>
                <a:uFillTx/>
                <a:latin typeface="Arial" panose="020B0604020202020204"/>
                <a:ea typeface="+mn-ea"/>
                <a:cs typeface="+mn-cs"/>
              </a:rPr>
              <a:t>Informal </a:t>
            </a:r>
            <a:r>
              <a:rPr kumimoji="0" lang="fr-FR" sz="1600" b="0" i="0" u="none" strike="noStrike" kern="1200" cap="none" spc="0" normalizeH="0" baseline="0" noProof="0" dirty="0" err="1">
                <a:ln>
                  <a:noFill/>
                </a:ln>
                <a:solidFill>
                  <a:srgbClr val="FFFFFF"/>
                </a:solidFill>
                <a:effectLst/>
                <a:uLnTx/>
                <a:uFillTx/>
                <a:latin typeface="Arial" panose="020B0604020202020204"/>
                <a:ea typeface="+mn-ea"/>
                <a:cs typeface="+mn-cs"/>
              </a:rPr>
              <a:t>employment</a:t>
            </a:r>
            <a:endParaRPr kumimoji="0" lang="fr-FR"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811286A1-A4C5-842F-1B58-3B8BFBFD575C}"/>
              </a:ext>
            </a:extLst>
          </p:cNvPr>
          <p:cNvSpPr/>
          <p:nvPr/>
        </p:nvSpPr>
        <p:spPr>
          <a:xfrm>
            <a:off x="328275" y="6348243"/>
            <a:ext cx="2198025" cy="349794"/>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130b.vi</a:t>
            </a:r>
            <a:endParaRPr kumimoji="0" lang="en-GB"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1CF6186E-C39F-9688-BE1D-4A085625C1CC}"/>
              </a:ext>
            </a:extLst>
          </p:cNvPr>
          <p:cNvSpPr/>
          <p:nvPr/>
        </p:nvSpPr>
        <p:spPr>
          <a:xfrm>
            <a:off x="307357" y="6359049"/>
            <a:ext cx="2198025" cy="349794"/>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130b.v</a:t>
            </a:r>
            <a:endParaRPr kumimoji="0" lang="en-GB"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DEA77196-A775-D93D-956D-82FEB50D46FE}"/>
              </a:ext>
            </a:extLst>
          </p:cNvPr>
          <p:cNvSpPr/>
          <p:nvPr/>
        </p:nvSpPr>
        <p:spPr>
          <a:xfrm>
            <a:off x="328277" y="1419545"/>
            <a:ext cx="2198024" cy="490159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26664"/>
                </a:solidFill>
                <a:effectLst/>
                <a:uLnTx/>
                <a:uFillTx/>
                <a:latin typeface="Abadi" panose="020B0604020104020204" pitchFamily="34" charset="0"/>
                <a:ea typeface="+mn-ea"/>
                <a:cs typeface="Calibri" panose="020F0502020204030204" pitchFamily="34" charset="0"/>
                <a:sym typeface="Helvetica Neue"/>
              </a:rPr>
              <a:t>4</a:t>
            </a:r>
            <a:r>
              <a:rPr kumimoji="0" lang="en-GB" sz="1600" b="1" i="0" u="none" strike="noStrike" kern="1200" cap="none" spc="0" normalizeH="0" baseline="0" noProof="0" dirty="0">
                <a:ln>
                  <a:noFill/>
                </a:ln>
                <a:solidFill>
                  <a:srgbClr val="026664"/>
                </a:solidFill>
                <a:effectLst/>
                <a:uLnTx/>
                <a:uFillTx/>
                <a:latin typeface="Abadi" panose="020B0604020104020204" pitchFamily="34" charset="0"/>
                <a:ea typeface="+mn-ea"/>
                <a:cs typeface="Calibri" panose="020F0502020204030204" pitchFamily="34" charset="0"/>
                <a:sym typeface="Helvetica Neue"/>
              </a:rPr>
              <a:t>. Working conditions</a:t>
            </a:r>
            <a:endParaRPr kumimoji="0" lang="en-GB" sz="1600" b="1" i="0" u="none" strike="noStrike" kern="1200" cap="none" spc="0" normalizeH="0" baseline="0" noProof="0" dirty="0">
              <a:ln>
                <a:noFill/>
              </a:ln>
              <a:solidFill>
                <a:srgbClr val="026664"/>
              </a:solidFill>
              <a:effectLst/>
              <a:uLnTx/>
              <a:uFillTx/>
              <a:latin typeface="Abadi" panose="020B0604020104020204" pitchFamily="34" charset="0"/>
              <a:ea typeface="+mn-ea"/>
              <a:cs typeface="Calibri" panose="020F0502020204030204" pitchFamily="34" charset="0"/>
            </a:endParaRPr>
          </a:p>
        </p:txBody>
      </p:sp>
      <p:sp>
        <p:nvSpPr>
          <p:cNvPr id="12" name="ZoneTexte 5">
            <a:extLst>
              <a:ext uri="{FF2B5EF4-FFF2-40B4-BE49-F238E27FC236}">
                <a16:creationId xmlns:a16="http://schemas.microsoft.com/office/drawing/2014/main" id="{1D8CFB51-2BA1-E7C8-8751-59115B39571B}"/>
              </a:ext>
            </a:extLst>
          </p:cNvPr>
          <p:cNvSpPr txBox="1"/>
          <p:nvPr/>
        </p:nvSpPr>
        <p:spPr>
          <a:xfrm>
            <a:off x="124152" y="1170619"/>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1. </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(Labour-) income security</a:t>
            </a:r>
          </a:p>
        </p:txBody>
      </p:sp>
      <p:sp>
        <p:nvSpPr>
          <p:cNvPr id="13" name="ZoneTexte 5">
            <a:extLst>
              <a:ext uri="{FF2B5EF4-FFF2-40B4-BE49-F238E27FC236}">
                <a16:creationId xmlns:a16="http://schemas.microsoft.com/office/drawing/2014/main" id="{6511B499-0DF7-2CB7-1F09-DDE8E3C279D7}"/>
              </a:ext>
            </a:extLst>
          </p:cNvPr>
          <p:cNvSpPr txBox="1"/>
          <p:nvPr/>
        </p:nvSpPr>
        <p:spPr>
          <a:xfrm>
            <a:off x="124152" y="1855512"/>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2. Employment security</a:t>
            </a:r>
          </a:p>
        </p:txBody>
      </p:sp>
      <p:sp>
        <p:nvSpPr>
          <p:cNvPr id="14" name="ZoneTexte 5">
            <a:extLst>
              <a:ext uri="{FF2B5EF4-FFF2-40B4-BE49-F238E27FC236}">
                <a16:creationId xmlns:a16="http://schemas.microsoft.com/office/drawing/2014/main" id="{F878D090-C53C-8211-032F-D3E66186A68C}"/>
              </a:ext>
            </a:extLst>
          </p:cNvPr>
          <p:cNvSpPr txBox="1"/>
          <p:nvPr/>
        </p:nvSpPr>
        <p:spPr>
          <a:xfrm>
            <a:off x="124152" y="4579695"/>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6. </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Health and Safety</a:t>
            </a:r>
          </a:p>
        </p:txBody>
      </p:sp>
      <p:sp>
        <p:nvSpPr>
          <p:cNvPr id="15" name="ZoneTexte 5">
            <a:extLst>
              <a:ext uri="{FF2B5EF4-FFF2-40B4-BE49-F238E27FC236}">
                <a16:creationId xmlns:a16="http://schemas.microsoft.com/office/drawing/2014/main" id="{03D862AC-E9C2-89A3-291A-2B0FF07DA548}"/>
              </a:ext>
            </a:extLst>
          </p:cNvPr>
          <p:cNvSpPr txBox="1"/>
          <p:nvPr/>
        </p:nvSpPr>
        <p:spPr>
          <a:xfrm>
            <a:off x="124152" y="5264589"/>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7. Skills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16" name="ZoneTexte 5">
            <a:extLst>
              <a:ext uri="{FF2B5EF4-FFF2-40B4-BE49-F238E27FC236}">
                <a16:creationId xmlns:a16="http://schemas.microsoft.com/office/drawing/2014/main" id="{E097144D-C648-DD2E-14D7-C7C1C525173A}"/>
              </a:ext>
            </a:extLst>
          </p:cNvPr>
          <p:cNvSpPr txBox="1"/>
          <p:nvPr/>
        </p:nvSpPr>
        <p:spPr>
          <a:xfrm>
            <a:off x="124152" y="3225298"/>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 Working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21" name="ZoneTexte 5">
            <a:extLst>
              <a:ext uri="{FF2B5EF4-FFF2-40B4-BE49-F238E27FC236}">
                <a16:creationId xmlns:a16="http://schemas.microsoft.com/office/drawing/2014/main" id="{2E14E6B6-9341-162D-4DD7-936B7FD8D3A9}"/>
              </a:ext>
            </a:extLst>
          </p:cNvPr>
          <p:cNvSpPr txBox="1"/>
          <p:nvPr/>
        </p:nvSpPr>
        <p:spPr>
          <a:xfrm>
            <a:off x="124152" y="3910191"/>
            <a:ext cx="2198024" cy="615553"/>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5. Representation security</a:t>
            </a: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22" name="ZoneTexte 5">
            <a:extLst>
              <a:ext uri="{FF2B5EF4-FFF2-40B4-BE49-F238E27FC236}">
                <a16:creationId xmlns:a16="http://schemas.microsoft.com/office/drawing/2014/main" id="{EE61EC2A-9AB2-AC8B-76EB-25BBDDF3D7C4}"/>
              </a:ext>
            </a:extLst>
          </p:cNvPr>
          <p:cNvSpPr txBox="1"/>
          <p:nvPr/>
        </p:nvSpPr>
        <p:spPr>
          <a:xfrm>
            <a:off x="124152" y="3225298"/>
            <a:ext cx="2198024" cy="630942"/>
          </a:xfrm>
          <a:prstGeom prst="rect">
            <a:avLst/>
          </a:prstGeom>
          <a:solidFill>
            <a:srgbClr val="026664"/>
          </a:solidFill>
          <a:ln>
            <a:solidFill>
              <a:srgbClr val="026664"/>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8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 Working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34" name="ZoneTexte 5">
            <a:extLst>
              <a:ext uri="{FF2B5EF4-FFF2-40B4-BE49-F238E27FC236}">
                <a16:creationId xmlns:a16="http://schemas.microsoft.com/office/drawing/2014/main" id="{CA4A35D8-DCB9-CE7F-5E07-16B7219A2648}"/>
              </a:ext>
            </a:extLst>
          </p:cNvPr>
          <p:cNvSpPr txBox="1"/>
          <p:nvPr/>
        </p:nvSpPr>
        <p:spPr>
          <a:xfrm>
            <a:off x="124152" y="2540405"/>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3. Place of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3" name="TextBox 2">
            <a:extLst>
              <a:ext uri="{FF2B5EF4-FFF2-40B4-BE49-F238E27FC236}">
                <a16:creationId xmlns:a16="http://schemas.microsoft.com/office/drawing/2014/main" id="{3C3BF569-AF17-02AE-8693-9603F79BBEF6}"/>
              </a:ext>
            </a:extLst>
          </p:cNvPr>
          <p:cNvSpPr txBox="1"/>
          <p:nvPr/>
        </p:nvSpPr>
        <p:spPr>
          <a:xfrm>
            <a:off x="2777798" y="921700"/>
            <a:ext cx="9104660" cy="381771"/>
          </a:xfrm>
          <a:prstGeom prst="rect">
            <a:avLst/>
          </a:prstGeom>
          <a:noFill/>
        </p:spPr>
        <p:txBody>
          <a:bodyPr wrap="square">
            <a:spAutoFit/>
          </a:bodyPr>
          <a:lstStyle/>
          <a:p>
            <a:pPr marL="266700" marR="0" lvl="2" indent="-266700" fontAlgn="auto">
              <a:lnSpc>
                <a:spcPct val="110000"/>
              </a:lnSpc>
              <a:spcBef>
                <a:spcPts val="1200"/>
              </a:spcBef>
              <a:spcAft>
                <a:spcPts val="100"/>
              </a:spcAft>
              <a:buClr>
                <a:srgbClr val="FF0000"/>
              </a:buClr>
              <a:buSzPct val="80000"/>
              <a:buFont typeface="Wingdings 3" panose="05040102010807070707" pitchFamily="18" charset="2"/>
              <a:buChar char="u"/>
              <a:tabLst/>
              <a:defRPr/>
            </a:pPr>
            <a:r>
              <a:rPr lang="fr-FR" b="1" dirty="0" err="1">
                <a:solidFill>
                  <a:srgbClr val="000000">
                    <a:lumMod val="95000"/>
                    <a:lumOff val="5000"/>
                  </a:srgbClr>
                </a:solidFill>
                <a:latin typeface="Calibri" panose="020F0502020204030204" pitchFamily="34" charset="0"/>
                <a:cs typeface="Calibri" panose="020F0502020204030204" pitchFamily="34" charset="0"/>
              </a:rPr>
              <a:t>Why</a:t>
            </a:r>
            <a:r>
              <a:rPr lang="fr-FR" b="1" dirty="0">
                <a:solidFill>
                  <a:srgbClr val="000000">
                    <a:lumMod val="95000"/>
                    <a:lumOff val="5000"/>
                  </a:srgbClr>
                </a:solidFill>
                <a:latin typeface="Calibri" panose="020F0502020204030204" pitchFamily="34" charset="0"/>
                <a:cs typeface="Calibri" panose="020F0502020204030204" pitchFamily="34" charset="0"/>
              </a:rPr>
              <a:t> do </a:t>
            </a:r>
            <a:r>
              <a:rPr lang="fr-FR" b="1" dirty="0" err="1">
                <a:solidFill>
                  <a:srgbClr val="000000">
                    <a:lumMod val="95000"/>
                    <a:lumOff val="5000"/>
                  </a:srgbClr>
                </a:solidFill>
                <a:latin typeface="Calibri" panose="020F0502020204030204" pitchFamily="34" charset="0"/>
                <a:cs typeface="Calibri" panose="020F0502020204030204" pitchFamily="34" charset="0"/>
              </a:rPr>
              <a:t>we</a:t>
            </a:r>
            <a:r>
              <a:rPr lang="fr-FR" b="1" dirty="0">
                <a:solidFill>
                  <a:srgbClr val="000000">
                    <a:lumMod val="95000"/>
                    <a:lumOff val="5000"/>
                  </a:srgbClr>
                </a:solidFill>
                <a:latin typeface="Calibri" panose="020F0502020204030204" pitchFamily="34" charset="0"/>
                <a:cs typeface="Calibri" panose="020F0502020204030204" pitchFamily="34" charset="0"/>
              </a:rPr>
              <a:t> </a:t>
            </a:r>
            <a:r>
              <a:rPr lang="fr-FR" b="1" dirty="0" err="1">
                <a:solidFill>
                  <a:srgbClr val="000000">
                    <a:lumMod val="95000"/>
                    <a:lumOff val="5000"/>
                  </a:srgbClr>
                </a:solidFill>
                <a:latin typeface="Calibri" panose="020F0502020204030204" pitchFamily="34" charset="0"/>
                <a:cs typeface="Calibri" panose="020F0502020204030204" pitchFamily="34" charset="0"/>
              </a:rPr>
              <a:t>need</a:t>
            </a:r>
            <a:r>
              <a:rPr lang="fr-FR" b="1" dirty="0">
                <a:solidFill>
                  <a:srgbClr val="000000">
                    <a:lumMod val="95000"/>
                    <a:lumOff val="5000"/>
                  </a:srgbClr>
                </a:solidFill>
                <a:latin typeface="Calibri" panose="020F0502020204030204" pitchFamily="34" charset="0"/>
                <a:cs typeface="Calibri" panose="020F0502020204030204" pitchFamily="34" charset="0"/>
              </a:rPr>
              <a:t> more </a:t>
            </a:r>
            <a:r>
              <a:rPr lang="fr-FR" b="1" dirty="0" err="1">
                <a:solidFill>
                  <a:srgbClr val="000000">
                    <a:lumMod val="95000"/>
                    <a:lumOff val="5000"/>
                  </a:srgbClr>
                </a:solidFill>
                <a:latin typeface="Calibri" panose="020F0502020204030204" pitchFamily="34" charset="0"/>
                <a:cs typeface="Calibri" panose="020F0502020204030204" pitchFamily="34" charset="0"/>
              </a:rPr>
              <a:t>than</a:t>
            </a:r>
            <a:r>
              <a:rPr lang="fr-FR" b="1" dirty="0">
                <a:solidFill>
                  <a:srgbClr val="000000">
                    <a:lumMod val="95000"/>
                    <a:lumOff val="5000"/>
                  </a:srgbClr>
                </a:solidFill>
                <a:latin typeface="Calibri" panose="020F0502020204030204" pitchFamily="34" charset="0"/>
                <a:cs typeface="Calibri" panose="020F0502020204030204" pitchFamily="34" charset="0"/>
              </a:rPr>
              <a:t> the </a:t>
            </a:r>
            <a:r>
              <a:rPr lang="fr-FR" b="1" dirty="0" err="1">
                <a:solidFill>
                  <a:srgbClr val="000000">
                    <a:lumMod val="95000"/>
                    <a:lumOff val="5000"/>
                  </a:srgbClr>
                </a:solidFill>
                <a:latin typeface="Calibri" panose="020F0502020204030204" pitchFamily="34" charset="0"/>
                <a:cs typeface="Calibri" panose="020F0502020204030204" pitchFamily="34" charset="0"/>
              </a:rPr>
              <a:t>assessment</a:t>
            </a:r>
            <a:r>
              <a:rPr lang="fr-FR" b="1" dirty="0">
                <a:solidFill>
                  <a:srgbClr val="000000">
                    <a:lumMod val="95000"/>
                    <a:lumOff val="5000"/>
                  </a:srgbClr>
                </a:solidFill>
                <a:latin typeface="Calibri" panose="020F0502020204030204" pitchFamily="34" charset="0"/>
                <a:cs typeface="Calibri" panose="020F0502020204030204" pitchFamily="34" charset="0"/>
              </a:rPr>
              <a:t> of the </a:t>
            </a:r>
            <a:r>
              <a:rPr lang="fr-FR" b="1" dirty="0" err="1">
                <a:solidFill>
                  <a:srgbClr val="000000">
                    <a:lumMod val="95000"/>
                    <a:lumOff val="5000"/>
                  </a:srgbClr>
                </a:solidFill>
                <a:latin typeface="Calibri" panose="020F0502020204030204" pitchFamily="34" charset="0"/>
                <a:cs typeface="Calibri" panose="020F0502020204030204" pitchFamily="34" charset="0"/>
              </a:rPr>
              <a:t>average</a:t>
            </a:r>
            <a:r>
              <a:rPr lang="fr-FR" b="1" dirty="0">
                <a:solidFill>
                  <a:srgbClr val="000000">
                    <a:lumMod val="95000"/>
                    <a:lumOff val="5000"/>
                  </a:srgbClr>
                </a:solidFill>
                <a:latin typeface="Calibri" panose="020F0502020204030204" pitchFamily="34" charset="0"/>
                <a:cs typeface="Calibri" panose="020F0502020204030204" pitchFamily="34" charset="0"/>
              </a:rPr>
              <a:t> </a:t>
            </a:r>
            <a:r>
              <a:rPr lang="fr-FR" b="1" dirty="0" err="1">
                <a:solidFill>
                  <a:srgbClr val="000000">
                    <a:lumMod val="95000"/>
                    <a:lumOff val="5000"/>
                  </a:srgbClr>
                </a:solidFill>
                <a:latin typeface="Calibri" panose="020F0502020204030204" pitchFamily="34" charset="0"/>
                <a:cs typeface="Calibri" panose="020F0502020204030204" pitchFamily="34" charset="0"/>
              </a:rPr>
              <a:t>number</a:t>
            </a:r>
            <a:r>
              <a:rPr lang="fr-FR" b="1" dirty="0">
                <a:solidFill>
                  <a:srgbClr val="000000">
                    <a:lumMod val="95000"/>
                    <a:lumOff val="5000"/>
                  </a:srgbClr>
                </a:solidFill>
                <a:latin typeface="Calibri" panose="020F0502020204030204" pitchFamily="34" charset="0"/>
                <a:cs typeface="Calibri" panose="020F0502020204030204" pitchFamily="34" charset="0"/>
              </a:rPr>
              <a:t> of </a:t>
            </a:r>
            <a:r>
              <a:rPr lang="fr-FR" b="1" dirty="0" err="1">
                <a:solidFill>
                  <a:srgbClr val="000000">
                    <a:lumMod val="95000"/>
                    <a:lumOff val="5000"/>
                  </a:srgbClr>
                </a:solidFill>
                <a:latin typeface="Calibri" panose="020F0502020204030204" pitchFamily="34" charset="0"/>
                <a:cs typeface="Calibri" panose="020F0502020204030204" pitchFamily="34" charset="0"/>
              </a:rPr>
              <a:t>hours</a:t>
            </a:r>
            <a:r>
              <a:rPr lang="fr-FR" b="1" dirty="0">
                <a:solidFill>
                  <a:srgbClr val="000000">
                    <a:lumMod val="95000"/>
                    <a:lumOff val="5000"/>
                  </a:srgbClr>
                </a:solidFill>
                <a:latin typeface="Calibri" panose="020F0502020204030204" pitchFamily="34" charset="0"/>
                <a:cs typeface="Calibri" panose="020F0502020204030204" pitchFamily="34" charset="0"/>
              </a:rPr>
              <a:t>?</a:t>
            </a:r>
            <a:endParaRPr lang="en-GB" dirty="0">
              <a:solidFill>
                <a:srgbClr val="000000">
                  <a:lumMod val="85000"/>
                  <a:lumOff val="15000"/>
                </a:srgbClr>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A5821B4-B829-7DEC-4FB5-ECCEC501F2AD}"/>
              </a:ext>
            </a:extLst>
          </p:cNvPr>
          <p:cNvSpPr txBox="1"/>
          <p:nvPr/>
        </p:nvSpPr>
        <p:spPr>
          <a:xfrm>
            <a:off x="7000339" y="1298153"/>
            <a:ext cx="4960867" cy="923330"/>
          </a:xfrm>
          <a:prstGeom prst="rect">
            <a:avLst/>
          </a:prstGeom>
          <a:noFill/>
        </p:spPr>
        <p:txBody>
          <a:bodyPr wrap="square">
            <a:spAutoFit/>
          </a:bodyPr>
          <a:lstStyle/>
          <a:p>
            <a:pPr lvl="0">
              <a:spcAft>
                <a:spcPts val="600"/>
              </a:spcAft>
              <a:defRPr/>
            </a:pPr>
            <a:r>
              <a:rPr lang="en-US" b="1" noProof="0" dirty="0">
                <a:solidFill>
                  <a:srgbClr val="FF0000"/>
                </a:solidFill>
                <a:latin typeface="Calibri" panose="020F0502020204030204" pitchFamily="34" charset="0"/>
                <a:ea typeface="Calibri" panose="020F0502020204030204" pitchFamily="34" charset="0"/>
                <a:cs typeface="Calibri" panose="020F0502020204030204" pitchFamily="34" charset="0"/>
              </a:rPr>
              <a:t>Global</a:t>
            </a:r>
            <a:r>
              <a:rPr lang="en-US" noProof="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GB" dirty="0">
                <a:solidFill>
                  <a:schemeClr val="tx2">
                    <a:lumMod val="95000"/>
                    <a:lumOff val="5000"/>
                  </a:schemeClr>
                </a:solidFill>
                <a:latin typeface="Calibri" panose="020F0502020204030204" pitchFamily="34" charset="0"/>
                <a:ea typeface="Calibri" panose="020F0502020204030204" pitchFamily="34" charset="0"/>
                <a:cs typeface="Calibri" panose="020F0502020204030204" pitchFamily="34" charset="0"/>
              </a:rPr>
              <a:t>Distribution of persons with informal and formal main jobs, by actual hours worked (hour bands) per week (% 2019)</a:t>
            </a:r>
            <a:endParaRPr kumimoji="0" lang="en-US" b="0" i="0" u="none" strike="noStrike" kern="1200" cap="none" spc="0" normalizeH="0" baseline="0" noProof="0" dirty="0">
              <a:ln>
                <a:noFill/>
              </a:ln>
              <a:solidFill>
                <a:schemeClr val="tx2">
                  <a:lumMod val="95000"/>
                  <a:lumOff val="5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23">
            <a:extLst>
              <a:ext uri="{FF2B5EF4-FFF2-40B4-BE49-F238E27FC236}">
                <a16:creationId xmlns:a16="http://schemas.microsoft.com/office/drawing/2014/main" id="{51FB4EAD-5941-01A5-728D-4B89018E5775}"/>
              </a:ext>
            </a:extLst>
          </p:cNvPr>
          <p:cNvSpPr txBox="1"/>
          <p:nvPr/>
        </p:nvSpPr>
        <p:spPr>
          <a:xfrm>
            <a:off x="2769139" y="1324162"/>
            <a:ext cx="3479324" cy="1031051"/>
          </a:xfrm>
          <a:prstGeom prst="rect">
            <a:avLst/>
          </a:prstGeom>
          <a:solidFill>
            <a:schemeClr val="bg1"/>
          </a:solidFill>
        </p:spPr>
        <p:txBody>
          <a:bodyPr wrap="square">
            <a:spAutoFit/>
          </a:bodyPr>
          <a:lstStyle/>
          <a:p>
            <a:pPr marL="285750" lvl="0" indent="-285750">
              <a:buClr>
                <a:srgbClr val="05D2D2">
                  <a:lumMod val="50000"/>
                </a:srgbClr>
              </a:buClr>
              <a:buFont typeface="Wingdings 2" panose="05020102010507070707" pitchFamily="18" charset="2"/>
              <a:buChar char="Î"/>
              <a:defRPr/>
            </a:pPr>
            <a:r>
              <a:rPr lang="en-US" sz="1600" b="1" dirty="0">
                <a:solidFill>
                  <a:srgbClr val="FF0000"/>
                </a:solidFill>
                <a:latin typeface="Calibri" panose="020F0502020204030204" pitchFamily="34" charset="0"/>
                <a:ea typeface="Calibri" panose="020F0502020204030204" pitchFamily="34" charset="0"/>
                <a:cs typeface="Calibri" panose="020F0502020204030204" pitchFamily="34" charset="0"/>
              </a:rPr>
              <a:t>Global</a:t>
            </a:r>
            <a:r>
              <a:rPr kumimoji="0" lang="en-GB" sz="15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 </a:t>
            </a:r>
            <a:r>
              <a:rPr kumimoji="0" lang="en-US" sz="15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Average number of actual hours of work per week, by persons with informal and formal employment (hours/week, 2019)</a:t>
            </a:r>
            <a:endParaRPr kumimoji="0" lang="en-GB" sz="14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50104BA9-ABCD-F6EF-F92E-8DB73DDC8C8D}"/>
              </a:ext>
            </a:extLst>
          </p:cNvPr>
          <p:cNvPicPr>
            <a:picLocks noChangeAspect="1"/>
          </p:cNvPicPr>
          <p:nvPr/>
        </p:nvPicPr>
        <p:blipFill>
          <a:blip r:embed="rId2"/>
          <a:stretch>
            <a:fillRect/>
          </a:stretch>
        </p:blipFill>
        <p:spPr>
          <a:xfrm>
            <a:off x="2728651" y="2355213"/>
            <a:ext cx="3051950" cy="4389259"/>
          </a:xfrm>
          <a:prstGeom prst="rect">
            <a:avLst/>
          </a:prstGeom>
        </p:spPr>
      </p:pic>
      <p:pic>
        <p:nvPicPr>
          <p:cNvPr id="17" name="Picture 16">
            <a:extLst>
              <a:ext uri="{FF2B5EF4-FFF2-40B4-BE49-F238E27FC236}">
                <a16:creationId xmlns:a16="http://schemas.microsoft.com/office/drawing/2014/main" id="{93532730-BE26-5D7C-E0EC-8DF12D16BD1C}"/>
              </a:ext>
            </a:extLst>
          </p:cNvPr>
          <p:cNvPicPr>
            <a:picLocks noChangeAspect="1"/>
          </p:cNvPicPr>
          <p:nvPr/>
        </p:nvPicPr>
        <p:blipFill>
          <a:blip r:embed="rId3"/>
          <a:stretch>
            <a:fillRect/>
          </a:stretch>
        </p:blipFill>
        <p:spPr>
          <a:xfrm>
            <a:off x="6588748" y="2238129"/>
            <a:ext cx="5524504" cy="4389260"/>
          </a:xfrm>
          <a:prstGeom prst="rect">
            <a:avLst/>
          </a:prstGeom>
        </p:spPr>
      </p:pic>
      <p:sp>
        <p:nvSpPr>
          <p:cNvPr id="18" name="TextBox 17">
            <a:extLst>
              <a:ext uri="{FF2B5EF4-FFF2-40B4-BE49-F238E27FC236}">
                <a16:creationId xmlns:a16="http://schemas.microsoft.com/office/drawing/2014/main" id="{FA5398C8-1FE8-4E72-3D4B-EA10F6CB75AF}"/>
              </a:ext>
            </a:extLst>
          </p:cNvPr>
          <p:cNvSpPr txBox="1"/>
          <p:nvPr/>
        </p:nvSpPr>
        <p:spPr>
          <a:xfrm rot="16200000">
            <a:off x="5338533" y="5198516"/>
            <a:ext cx="1866900" cy="461665"/>
          </a:xfrm>
          <a:prstGeom prst="rect">
            <a:avLst/>
          </a:prstGeom>
          <a:noFill/>
        </p:spPr>
        <p:txBody>
          <a:bodyPr wrap="square" rtlCol="0">
            <a:spAutoFit/>
          </a:bodyPr>
          <a:lstStyle/>
          <a:p>
            <a:r>
              <a:rPr lang="fr-FR" sz="2400" b="1" dirty="0">
                <a:latin typeface="Calibri" panose="020F0502020204030204" pitchFamily="34" charset="0"/>
                <a:cs typeface="Calibri" panose="020F0502020204030204" pitchFamily="34" charset="0"/>
              </a:rPr>
              <a:t>Total</a:t>
            </a:r>
            <a:endParaRPr lang="en-GB" sz="2400" b="1"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47EDE580-5072-B8CE-2733-FC949B60FC10}"/>
              </a:ext>
            </a:extLst>
          </p:cNvPr>
          <p:cNvSpPr txBox="1"/>
          <p:nvPr/>
        </p:nvSpPr>
        <p:spPr>
          <a:xfrm rot="16200000">
            <a:off x="5320455" y="5198515"/>
            <a:ext cx="1866900" cy="461665"/>
          </a:xfrm>
          <a:prstGeom prst="rect">
            <a:avLst/>
          </a:prstGeom>
          <a:solidFill>
            <a:schemeClr val="bg1"/>
          </a:solidFill>
        </p:spPr>
        <p:txBody>
          <a:bodyPr wrap="square" rtlCol="0">
            <a:spAutoFit/>
          </a:bodyPr>
          <a:lstStyle/>
          <a:p>
            <a:r>
              <a:rPr lang="fr-FR" sz="2400" b="1" dirty="0">
                <a:latin typeface="Calibri" panose="020F0502020204030204" pitchFamily="34" charset="0"/>
                <a:cs typeface="Calibri" panose="020F0502020204030204" pitchFamily="34" charset="0"/>
              </a:rPr>
              <a:t>Men</a:t>
            </a:r>
            <a:endParaRPr lang="en-GB" sz="2400" b="1" dirty="0">
              <a:latin typeface="Calibri" panose="020F0502020204030204" pitchFamily="34" charset="0"/>
              <a:cs typeface="Calibri" panose="020F0502020204030204" pitchFamily="34" charset="0"/>
            </a:endParaRPr>
          </a:p>
        </p:txBody>
      </p:sp>
      <p:pic>
        <p:nvPicPr>
          <p:cNvPr id="23" name="Picture 22">
            <a:extLst>
              <a:ext uri="{FF2B5EF4-FFF2-40B4-BE49-F238E27FC236}">
                <a16:creationId xmlns:a16="http://schemas.microsoft.com/office/drawing/2014/main" id="{A8682C89-4D72-6C6A-786A-0FB9F09B047B}"/>
              </a:ext>
            </a:extLst>
          </p:cNvPr>
          <p:cNvPicPr>
            <a:picLocks noChangeAspect="1"/>
          </p:cNvPicPr>
          <p:nvPr/>
        </p:nvPicPr>
        <p:blipFill>
          <a:blip r:embed="rId4"/>
          <a:stretch>
            <a:fillRect/>
          </a:stretch>
        </p:blipFill>
        <p:spPr>
          <a:xfrm>
            <a:off x="6588748" y="2238129"/>
            <a:ext cx="5524504" cy="4384029"/>
          </a:xfrm>
          <a:prstGeom prst="rect">
            <a:avLst/>
          </a:prstGeom>
        </p:spPr>
      </p:pic>
      <p:sp>
        <p:nvSpPr>
          <p:cNvPr id="24" name="TextBox 23">
            <a:extLst>
              <a:ext uri="{FF2B5EF4-FFF2-40B4-BE49-F238E27FC236}">
                <a16:creationId xmlns:a16="http://schemas.microsoft.com/office/drawing/2014/main" id="{EA4A63A8-9548-519A-243F-6FA5CD691614}"/>
              </a:ext>
            </a:extLst>
          </p:cNvPr>
          <p:cNvSpPr txBox="1"/>
          <p:nvPr/>
        </p:nvSpPr>
        <p:spPr>
          <a:xfrm rot="16200000">
            <a:off x="5320455" y="5198515"/>
            <a:ext cx="1866900" cy="461665"/>
          </a:xfrm>
          <a:prstGeom prst="rect">
            <a:avLst/>
          </a:prstGeom>
          <a:solidFill>
            <a:schemeClr val="bg1"/>
          </a:solidFill>
        </p:spPr>
        <p:txBody>
          <a:bodyPr wrap="square" rtlCol="0">
            <a:spAutoFit/>
          </a:bodyPr>
          <a:lstStyle/>
          <a:p>
            <a:r>
              <a:rPr lang="fr-FR" sz="2400" b="1" dirty="0" err="1">
                <a:latin typeface="Calibri" panose="020F0502020204030204" pitchFamily="34" charset="0"/>
                <a:cs typeface="Calibri" panose="020F0502020204030204" pitchFamily="34" charset="0"/>
              </a:rPr>
              <a:t>Women</a:t>
            </a:r>
            <a:endParaRPr lang="en-GB" sz="2400" b="1" dirty="0">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7BC2B327-957C-C04F-3E30-E9CB2898B47C}"/>
              </a:ext>
            </a:extLst>
          </p:cNvPr>
          <p:cNvPicPr>
            <a:picLocks noChangeAspect="1"/>
          </p:cNvPicPr>
          <p:nvPr/>
        </p:nvPicPr>
        <p:blipFill>
          <a:blip r:embed="rId5"/>
          <a:stretch>
            <a:fillRect/>
          </a:stretch>
        </p:blipFill>
        <p:spPr>
          <a:xfrm>
            <a:off x="6588748" y="2238130"/>
            <a:ext cx="5524504" cy="4389260"/>
          </a:xfrm>
          <a:prstGeom prst="rect">
            <a:avLst/>
          </a:prstGeom>
        </p:spPr>
      </p:pic>
      <p:sp>
        <p:nvSpPr>
          <p:cNvPr id="28" name="Arrow: Right 27">
            <a:extLst>
              <a:ext uri="{FF2B5EF4-FFF2-40B4-BE49-F238E27FC236}">
                <a16:creationId xmlns:a16="http://schemas.microsoft.com/office/drawing/2014/main" id="{31DF6603-C7F6-5CA6-FD68-DAF037D78A2E}"/>
              </a:ext>
            </a:extLst>
          </p:cNvPr>
          <p:cNvSpPr/>
          <p:nvPr/>
        </p:nvSpPr>
        <p:spPr>
          <a:xfrm flipH="1">
            <a:off x="5599032" y="2238129"/>
            <a:ext cx="625141" cy="756745"/>
          </a:xfrm>
          <a:prstGeom prst="rightArrow">
            <a:avLst/>
          </a:prstGeom>
          <a:solidFill>
            <a:schemeClr val="accent2"/>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958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up)">
                                      <p:cBhvr>
                                        <p:cTn id="18" dur="500"/>
                                        <p:tgtEl>
                                          <p:spTgt spid="26"/>
                                        </p:tgtEl>
                                      </p:cBhvr>
                                    </p:animEffect>
                                  </p:childTnLst>
                                </p:cTn>
                              </p:par>
                              <p:par>
                                <p:cTn id="19" presetID="22" presetClass="entr" presetSubtype="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right)">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up)">
                                      <p:cBhvr>
                                        <p:cTn id="37" dur="500"/>
                                        <p:tgtEl>
                                          <p:spTgt spid="25"/>
                                        </p:tgtEl>
                                      </p:cBhvr>
                                    </p:animEffect>
                                  </p:childTnLst>
                                </p:cTn>
                              </p:par>
                              <p:par>
                                <p:cTn id="38" presetID="22" presetClass="entr" presetSubtype="8"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22" presetClass="entr" presetSubtype="8"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22" presetClass="entr" presetSubtype="8"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9" grpId="0" animBg="1"/>
      <p:bldP spid="25" grpId="0" animBg="1"/>
      <p:bldP spid="3" grpId="0"/>
      <p:bldP spid="4" grpId="0"/>
      <p:bldP spid="5" grpId="0" animBg="1"/>
      <p:bldP spid="18" grpId="0"/>
      <p:bldP spid="20" grpId="0" animBg="1"/>
      <p:bldP spid="24"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5FBD6E5-19C5-4755-804D-DE34420B564A}"/>
              </a:ext>
            </a:extLst>
          </p:cNvPr>
          <p:cNvSpPr/>
          <p:nvPr/>
        </p:nvSpPr>
        <p:spPr>
          <a:xfrm>
            <a:off x="292142" y="6321141"/>
            <a:ext cx="2198024" cy="515544"/>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130b.v</a:t>
            </a:r>
            <a:endParaRPr kumimoji="0" lang="en-GB"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endParaRPr>
          </a:p>
        </p:txBody>
      </p:sp>
      <p:sp>
        <p:nvSpPr>
          <p:cNvPr id="36" name="Flèche : droite 14">
            <a:extLst>
              <a:ext uri="{FF2B5EF4-FFF2-40B4-BE49-F238E27FC236}">
                <a16:creationId xmlns:a16="http://schemas.microsoft.com/office/drawing/2014/main" id="{62605A1F-882A-9AC8-B761-5E92E077540A}"/>
              </a:ext>
            </a:extLst>
          </p:cNvPr>
          <p:cNvSpPr/>
          <p:nvPr/>
        </p:nvSpPr>
        <p:spPr>
          <a:xfrm>
            <a:off x="493746" y="485375"/>
            <a:ext cx="1825248" cy="813292"/>
          </a:xfrm>
          <a:prstGeom prst="rightArrow">
            <a:avLst>
              <a:gd name="adj1" fmla="val 60708"/>
              <a:gd name="adj2" fmla="val 50000"/>
            </a:avLst>
          </a:prstGeom>
          <a:solidFill>
            <a:srgbClr val="05B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Para. 130b</a:t>
            </a:r>
          </a:p>
        </p:txBody>
      </p:sp>
      <p:sp>
        <p:nvSpPr>
          <p:cNvPr id="7" name="Flèche : droite 17">
            <a:extLst>
              <a:ext uri="{FF2B5EF4-FFF2-40B4-BE49-F238E27FC236}">
                <a16:creationId xmlns:a16="http://schemas.microsoft.com/office/drawing/2014/main" id="{1328D599-A244-9BF4-9620-EF0A5B3A8FB6}"/>
              </a:ext>
            </a:extLst>
          </p:cNvPr>
          <p:cNvSpPr/>
          <p:nvPr/>
        </p:nvSpPr>
        <p:spPr>
          <a:xfrm>
            <a:off x="108857" y="21315"/>
            <a:ext cx="1955375" cy="845153"/>
          </a:xfrm>
          <a:prstGeom prst="rightArrow">
            <a:avLst>
              <a:gd name="adj1" fmla="val 66062"/>
              <a:gd name="adj2" fmla="val 50000"/>
            </a:avLst>
          </a:prstGeom>
          <a:solidFill>
            <a:srgbClr val="0495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FFFFFF"/>
                </a:solidFill>
                <a:effectLst/>
                <a:uLnTx/>
                <a:uFillTx/>
                <a:latin typeface="Arial" panose="020B0604020202020204"/>
                <a:ea typeface="+mn-ea"/>
                <a:cs typeface="+mn-cs"/>
              </a:rPr>
              <a:t>Informal </a:t>
            </a:r>
            <a:r>
              <a:rPr kumimoji="0" lang="fr-FR" sz="1600" b="0" i="0" u="none" strike="noStrike" kern="1200" cap="none" spc="0" normalizeH="0" baseline="0" noProof="0" dirty="0" err="1">
                <a:ln>
                  <a:noFill/>
                </a:ln>
                <a:solidFill>
                  <a:srgbClr val="FFFFFF"/>
                </a:solidFill>
                <a:effectLst/>
                <a:uLnTx/>
                <a:uFillTx/>
                <a:latin typeface="Arial" panose="020B0604020202020204"/>
                <a:ea typeface="+mn-ea"/>
                <a:cs typeface="+mn-cs"/>
              </a:rPr>
              <a:t>employment</a:t>
            </a:r>
            <a:endParaRPr kumimoji="0" lang="fr-FR"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D3BE719B-9E05-8914-D09E-DF7E817B1AE6}"/>
              </a:ext>
            </a:extLst>
          </p:cNvPr>
          <p:cNvSpPr txBox="1"/>
          <p:nvPr/>
        </p:nvSpPr>
        <p:spPr>
          <a:xfrm>
            <a:off x="2856546" y="907144"/>
            <a:ext cx="4657431" cy="1812740"/>
          </a:xfrm>
          <a:prstGeom prst="rect">
            <a:avLst/>
          </a:prstGeom>
          <a:noFill/>
        </p:spPr>
        <p:txBody>
          <a:bodyPr wrap="square">
            <a:spAutoFit/>
          </a:bodyPr>
          <a:lstStyle/>
          <a:p>
            <a:pPr marL="266700" marR="0" lvl="2" indent="-266700" fontAlgn="auto">
              <a:lnSpc>
                <a:spcPct val="110000"/>
              </a:lnSpc>
              <a:spcBef>
                <a:spcPts val="1200"/>
              </a:spcBef>
              <a:spcAft>
                <a:spcPts val="100"/>
              </a:spcAft>
              <a:buClr>
                <a:srgbClr val="FF0000"/>
              </a:buClr>
              <a:buSzPct val="80000"/>
              <a:buFont typeface="Wingdings 3" panose="05040102010807070707" pitchFamily="18" charset="2"/>
              <a:buChar char="u"/>
              <a:tabLst/>
              <a:defRPr/>
            </a:pPr>
            <a:r>
              <a:rPr lang="fr-FR" b="1" dirty="0" err="1">
                <a:solidFill>
                  <a:srgbClr val="000000">
                    <a:lumMod val="95000"/>
                    <a:lumOff val="5000"/>
                  </a:srgbClr>
                </a:solidFill>
                <a:latin typeface="Calibri" panose="020F0502020204030204" pitchFamily="34" charset="0"/>
                <a:cs typeface="Calibri" panose="020F0502020204030204" pitchFamily="34" charset="0"/>
              </a:rPr>
              <a:t>Representation</a:t>
            </a:r>
            <a:r>
              <a:rPr lang="fr-FR" b="1" dirty="0">
                <a:solidFill>
                  <a:srgbClr val="000000">
                    <a:lumMod val="95000"/>
                    <a:lumOff val="5000"/>
                  </a:srgbClr>
                </a:solidFill>
                <a:latin typeface="Calibri" panose="020F0502020204030204" pitchFamily="34" charset="0"/>
                <a:cs typeface="Calibri" panose="020F0502020204030204" pitchFamily="34" charset="0"/>
              </a:rPr>
              <a:t> </a:t>
            </a:r>
            <a:r>
              <a:rPr lang="fr-FR" b="1" dirty="0" err="1">
                <a:solidFill>
                  <a:srgbClr val="000000">
                    <a:lumMod val="95000"/>
                    <a:lumOff val="5000"/>
                  </a:srgbClr>
                </a:solidFill>
                <a:latin typeface="Calibri" panose="020F0502020204030204" pitchFamily="34" charset="0"/>
                <a:cs typeface="Calibri" panose="020F0502020204030204" pitchFamily="34" charset="0"/>
              </a:rPr>
              <a:t>security</a:t>
            </a:r>
            <a:endParaRPr lang="fr" b="1" dirty="0">
              <a:solidFill>
                <a:srgbClr val="000000">
                  <a:lumMod val="95000"/>
                  <a:lumOff val="5000"/>
                </a:srgbClr>
              </a:solidFill>
              <a:latin typeface="Calibri" panose="020F0502020204030204" pitchFamily="34" charset="0"/>
              <a:cs typeface="Calibri" panose="020F0502020204030204" pitchFamily="34" charset="0"/>
            </a:endParaRPr>
          </a:p>
          <a:p>
            <a:pPr marL="361950" lvl="5" indent="-266700">
              <a:lnSpc>
                <a:spcPct val="102000"/>
              </a:lnSpc>
              <a:buClr>
                <a:srgbClr val="FF0000"/>
              </a:buClr>
              <a:buSzPct val="90000"/>
              <a:buFont typeface="Wingdings 2" panose="05020102010507070707" pitchFamily="18" charset="2"/>
              <a:buChar char="Í"/>
              <a:defRPr/>
            </a:pPr>
            <a:r>
              <a:rPr lang="en-GB" dirty="0">
                <a:solidFill>
                  <a:schemeClr val="accent2"/>
                </a:solidFill>
                <a:latin typeface="Calibri" panose="020F0502020204030204" pitchFamily="34" charset="0"/>
                <a:cs typeface="Calibri" panose="020F0502020204030204" pitchFamily="34" charset="0"/>
              </a:rPr>
              <a:t>Issues</a:t>
            </a:r>
            <a:r>
              <a:rPr lang="en-GB" dirty="0">
                <a:solidFill>
                  <a:srgbClr val="000000">
                    <a:lumMod val="85000"/>
                    <a:lumOff val="15000"/>
                  </a:srgbClr>
                </a:solidFill>
                <a:latin typeface="Calibri" panose="020F0502020204030204" pitchFamily="34" charset="0"/>
                <a:cs typeface="Calibri" panose="020F0502020204030204" pitchFamily="34" charset="0"/>
              </a:rPr>
              <a:t>: level of affiliation, forms of organization</a:t>
            </a:r>
          </a:p>
          <a:p>
            <a:pPr marL="361950" lvl="5" indent="-266700">
              <a:lnSpc>
                <a:spcPct val="102000"/>
              </a:lnSpc>
              <a:buClr>
                <a:srgbClr val="FF0000"/>
              </a:buClr>
              <a:buSzPct val="90000"/>
              <a:buFont typeface="Wingdings 2" panose="05020102010507070707" pitchFamily="18" charset="2"/>
              <a:buChar char="Í"/>
              <a:defRPr/>
            </a:pPr>
            <a:r>
              <a:rPr lang="en-GB" dirty="0">
                <a:solidFill>
                  <a:srgbClr val="000000">
                    <a:lumMod val="85000"/>
                    <a:lumOff val="15000"/>
                  </a:srgbClr>
                </a:solidFill>
                <a:latin typeface="Calibri" panose="020F0502020204030204" pitchFamily="34" charset="0"/>
                <a:cs typeface="Calibri" panose="020F0502020204030204" pitchFamily="34" charset="0"/>
              </a:rPr>
              <a:t>Important to assess various forms of member-based organizations and to cover all status in employment</a:t>
            </a:r>
          </a:p>
        </p:txBody>
      </p:sp>
      <p:sp>
        <p:nvSpPr>
          <p:cNvPr id="10" name="ZoneTexte 9">
            <a:extLst>
              <a:ext uri="{FF2B5EF4-FFF2-40B4-BE49-F238E27FC236}">
                <a16:creationId xmlns:a16="http://schemas.microsoft.com/office/drawing/2014/main" id="{F808C38E-AF0B-ED25-9001-5204BB40DD9F}"/>
              </a:ext>
            </a:extLst>
          </p:cNvPr>
          <p:cNvSpPr txBox="1"/>
          <p:nvPr/>
        </p:nvSpPr>
        <p:spPr>
          <a:xfrm>
            <a:off x="2864366" y="3429000"/>
            <a:ext cx="4649611" cy="1797928"/>
          </a:xfrm>
          <a:prstGeom prst="rect">
            <a:avLst/>
          </a:prstGeom>
          <a:solidFill>
            <a:schemeClr val="bg1"/>
          </a:solidFill>
        </p:spPr>
        <p:txBody>
          <a:bodyPr wrap="square">
            <a:spAutoFit/>
          </a:bodyPr>
          <a:lstStyle/>
          <a:p>
            <a:pPr marL="266700" lvl="2" indent="-266700">
              <a:spcAft>
                <a:spcPts val="100"/>
              </a:spcAft>
              <a:buClr>
                <a:srgbClr val="FF0000"/>
              </a:buClr>
              <a:buSzPct val="80000"/>
              <a:buFont typeface="Wingdings 3" panose="05040102010807070707" pitchFamily="18" charset="2"/>
              <a:buChar char="u"/>
              <a:defRPr/>
            </a:pPr>
            <a:r>
              <a:rPr lang="en-US" sz="2000" b="1" dirty="0">
                <a:solidFill>
                  <a:srgbClr val="000000">
                    <a:lumMod val="95000"/>
                    <a:lumOff val="5000"/>
                  </a:srgbClr>
                </a:solidFill>
                <a:latin typeface="Calibri" panose="020F0502020204030204" pitchFamily="34" charset="0"/>
                <a:cs typeface="Calibri" panose="020F0502020204030204" pitchFamily="34" charset="0"/>
              </a:rPr>
              <a:t>Indicators included in the resolution</a:t>
            </a:r>
          </a:p>
          <a:p>
            <a:pPr lvl="0">
              <a:spcAft>
                <a:spcPts val="600"/>
              </a:spcAft>
              <a:defRPr/>
            </a:pP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130b(viii). </a:t>
            </a:r>
            <a:r>
              <a:rPr lang="en-GB" dirty="0">
                <a:solidFill>
                  <a:srgbClr val="024644"/>
                </a:solidFill>
                <a:latin typeface="Calibri" panose="020F0502020204030204" pitchFamily="34" charset="0"/>
                <a:ea typeface="Calibri" panose="020F0502020204030204" pitchFamily="34" charset="0"/>
                <a:cs typeface="Calibri" panose="020F0502020204030204" pitchFamily="34" charset="0"/>
              </a:rPr>
              <a:t>Percentage of persons with informal and formal main jobs affiliated to a union, a professional organization, a workers’ association or a member-based organization of workers, by status in employment.</a:t>
            </a:r>
          </a:p>
        </p:txBody>
      </p:sp>
      <p:sp>
        <p:nvSpPr>
          <p:cNvPr id="60" name="TextBox 59">
            <a:extLst>
              <a:ext uri="{FF2B5EF4-FFF2-40B4-BE49-F238E27FC236}">
                <a16:creationId xmlns:a16="http://schemas.microsoft.com/office/drawing/2014/main" id="{C9CD268F-74B7-06C1-8821-BB01F019EEB8}"/>
              </a:ext>
            </a:extLst>
          </p:cNvPr>
          <p:cNvSpPr txBox="1"/>
          <p:nvPr/>
        </p:nvSpPr>
        <p:spPr>
          <a:xfrm>
            <a:off x="7680970" y="933593"/>
            <a:ext cx="4511030" cy="1477328"/>
          </a:xfrm>
          <a:prstGeom prst="rect">
            <a:avLst/>
          </a:prstGeom>
          <a:noFill/>
        </p:spPr>
        <p:txBody>
          <a:bodyPr wrap="square">
            <a:spAutoFit/>
          </a:bodyPr>
          <a:lstStyle/>
          <a:p>
            <a:pPr lvl="0">
              <a:spcAft>
                <a:spcPts val="600"/>
              </a:spcAft>
              <a:defRPr/>
            </a:pPr>
            <a:r>
              <a:rPr lang="en-US" b="1" noProof="0" dirty="0">
                <a:solidFill>
                  <a:srgbClr val="FF0000"/>
                </a:solidFill>
                <a:latin typeface="Calibri" panose="020F0502020204030204" pitchFamily="34" charset="0"/>
                <a:ea typeface="Calibri" panose="020F0502020204030204" pitchFamily="34" charset="0"/>
                <a:cs typeface="Calibri" panose="020F0502020204030204" pitchFamily="34" charset="0"/>
              </a:rPr>
              <a:t>Fiji</a:t>
            </a:r>
            <a:r>
              <a:rPr lang="en-US" noProof="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GB" dirty="0">
                <a:solidFill>
                  <a:schemeClr val="tx2">
                    <a:lumMod val="95000"/>
                    <a:lumOff val="5000"/>
                  </a:schemeClr>
                </a:solidFill>
                <a:latin typeface="Calibri" panose="020F0502020204030204" pitchFamily="34" charset="0"/>
                <a:ea typeface="Calibri" panose="020F0502020204030204" pitchFamily="34" charset="0"/>
                <a:cs typeface="Calibri" panose="020F0502020204030204" pitchFamily="34" charset="0"/>
              </a:rPr>
              <a:t>Percentage of persons with informal and formal main jobs affiliated to a union, a professional organization, a workers’ association or a member-based organization of worker – Employees (% EUS 2016)</a:t>
            </a:r>
            <a:endParaRPr kumimoji="0" lang="en-US" b="0" i="0" u="none" strike="noStrike" kern="1200" cap="none" spc="0" normalizeH="0" baseline="0" noProof="0" dirty="0">
              <a:ln>
                <a:noFill/>
              </a:ln>
              <a:solidFill>
                <a:schemeClr val="tx2">
                  <a:lumMod val="95000"/>
                  <a:lumOff val="5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1" name="Rectangle 60">
            <a:extLst>
              <a:ext uri="{FF2B5EF4-FFF2-40B4-BE49-F238E27FC236}">
                <a16:creationId xmlns:a16="http://schemas.microsoft.com/office/drawing/2014/main" id="{9E6A086B-B9C6-E985-104E-637E28139A35}"/>
              </a:ext>
            </a:extLst>
          </p:cNvPr>
          <p:cNvSpPr/>
          <p:nvPr/>
        </p:nvSpPr>
        <p:spPr>
          <a:xfrm>
            <a:off x="2757574" y="884929"/>
            <a:ext cx="4785357" cy="5761421"/>
          </a:xfrm>
          <a:prstGeom prst="rect">
            <a:avLst/>
          </a:prstGeom>
          <a:noFill/>
          <a:ln w="3175">
            <a:solidFill>
              <a:srgbClr val="02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11286A1-A4C5-842F-1B58-3B8BFBFD575C}"/>
              </a:ext>
            </a:extLst>
          </p:cNvPr>
          <p:cNvSpPr/>
          <p:nvPr/>
        </p:nvSpPr>
        <p:spPr>
          <a:xfrm>
            <a:off x="292142" y="6321141"/>
            <a:ext cx="2198024" cy="515544"/>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130b viii</a:t>
            </a:r>
            <a:endParaRPr kumimoji="0" lang="en-GB"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endParaRPr>
          </a:p>
        </p:txBody>
      </p:sp>
      <p:sp>
        <p:nvSpPr>
          <p:cNvPr id="2" name="ZoneTexte 9">
            <a:extLst>
              <a:ext uri="{FF2B5EF4-FFF2-40B4-BE49-F238E27FC236}">
                <a16:creationId xmlns:a16="http://schemas.microsoft.com/office/drawing/2014/main" id="{95D0CE49-09A7-6D8A-3E91-33B3CC6721BF}"/>
              </a:ext>
            </a:extLst>
          </p:cNvPr>
          <p:cNvSpPr txBox="1"/>
          <p:nvPr/>
        </p:nvSpPr>
        <p:spPr>
          <a:xfrm>
            <a:off x="2825446" y="5438542"/>
            <a:ext cx="4649611" cy="923330"/>
          </a:xfrm>
          <a:prstGeom prst="rect">
            <a:avLst/>
          </a:prstGeom>
          <a:solidFill>
            <a:schemeClr val="bg1"/>
          </a:solidFill>
        </p:spPr>
        <p:txBody>
          <a:bodyPr wrap="square">
            <a:spAutoFit/>
          </a:bodyPr>
          <a:lstStyle/>
          <a:p>
            <a:pPr lvl="0">
              <a:spcAft>
                <a:spcPts val="600"/>
              </a:spcAft>
              <a:defRPr/>
            </a:pP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130b(ix).</a:t>
            </a:r>
            <a:r>
              <a:rPr lang="en-GB" dirty="0">
                <a:solidFill>
                  <a:srgbClr val="024644"/>
                </a:solidFill>
                <a:latin typeface="Calibri" panose="020F0502020204030204" pitchFamily="34" charset="0"/>
                <a:ea typeface="Calibri" panose="020F0502020204030204" pitchFamily="34" charset="0"/>
                <a:cs typeface="Calibri" panose="020F0502020204030204" pitchFamily="34" charset="0"/>
              </a:rPr>
              <a:t> Percentage of employees with informal and formal main jobs covered by one or more collective agreements</a:t>
            </a:r>
            <a:endParaRPr lang="en-US" dirty="0">
              <a:solidFill>
                <a:srgbClr val="024644"/>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1E75AAB-9A9F-8188-25A2-3C247AA3F098}"/>
              </a:ext>
            </a:extLst>
          </p:cNvPr>
          <p:cNvPicPr>
            <a:picLocks noChangeAspect="1"/>
          </p:cNvPicPr>
          <p:nvPr/>
        </p:nvPicPr>
        <p:blipFill>
          <a:blip r:embed="rId2"/>
          <a:stretch>
            <a:fillRect/>
          </a:stretch>
        </p:blipFill>
        <p:spPr>
          <a:xfrm>
            <a:off x="7810339" y="2410921"/>
            <a:ext cx="4238276" cy="4208978"/>
          </a:xfrm>
          <a:prstGeom prst="rect">
            <a:avLst/>
          </a:prstGeom>
        </p:spPr>
      </p:pic>
      <p:sp>
        <p:nvSpPr>
          <p:cNvPr id="13" name="Title 1">
            <a:extLst>
              <a:ext uri="{FF2B5EF4-FFF2-40B4-BE49-F238E27FC236}">
                <a16:creationId xmlns:a16="http://schemas.microsoft.com/office/drawing/2014/main" id="{7AABC613-B30E-4436-AE84-7AC46E76A237}"/>
              </a:ext>
            </a:extLst>
          </p:cNvPr>
          <p:cNvSpPr txBox="1">
            <a:spLocks/>
          </p:cNvSpPr>
          <p:nvPr/>
        </p:nvSpPr>
        <p:spPr>
          <a:xfrm>
            <a:off x="2777798" y="116803"/>
            <a:ext cx="9104661" cy="78483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r>
              <a:rPr lang="fr-FR" sz="3600" b="0" dirty="0">
                <a:solidFill>
                  <a:srgbClr val="026866"/>
                </a:solidFill>
                <a:latin typeface="Calibri" panose="020F0502020204030204" pitchFamily="34" charset="0"/>
                <a:ea typeface="Verdana" panose="020B0604030504040204" pitchFamily="34" charset="0"/>
                <a:cs typeface="Calibri" panose="020F0502020204030204" pitchFamily="34" charset="0"/>
              </a:rPr>
              <a:t>D. </a:t>
            </a:r>
            <a:r>
              <a:rPr lang="fr-FR" sz="3600" b="0" dirty="0" err="1">
                <a:solidFill>
                  <a:srgbClr val="026866"/>
                </a:solidFill>
                <a:latin typeface="Calibri" panose="020F0502020204030204" pitchFamily="34" charset="0"/>
                <a:ea typeface="Verdana" panose="020B0604030504040204" pitchFamily="34" charset="0"/>
                <a:cs typeface="Calibri" panose="020F0502020204030204" pitchFamily="34" charset="0"/>
              </a:rPr>
              <a:t>Working</a:t>
            </a:r>
            <a:r>
              <a:rPr lang="fr-FR" sz="3600" b="0" dirty="0">
                <a:solidFill>
                  <a:srgbClr val="026866"/>
                </a:solidFill>
                <a:latin typeface="Calibri" panose="020F0502020204030204" pitchFamily="34" charset="0"/>
                <a:ea typeface="Verdana" panose="020B0604030504040204" pitchFamily="34" charset="0"/>
                <a:cs typeface="Calibri" panose="020F0502020204030204" pitchFamily="34" charset="0"/>
              </a:rPr>
              <a:t> conditions: </a:t>
            </a:r>
            <a:r>
              <a:rPr lang="fr-FR" sz="3600" dirty="0" err="1">
                <a:solidFill>
                  <a:srgbClr val="026866"/>
                </a:solidFill>
                <a:latin typeface="Calibri" panose="020F0502020204030204" pitchFamily="34" charset="0"/>
                <a:ea typeface="Verdana" panose="020B0604030504040204" pitchFamily="34" charset="0"/>
                <a:cs typeface="Calibri" panose="020F0502020204030204" pitchFamily="34" charset="0"/>
              </a:rPr>
              <a:t>Representation</a:t>
            </a:r>
            <a:endParaRPr lang="en-GB" sz="3600" dirty="0">
              <a:solidFill>
                <a:srgbClr val="026866"/>
              </a:solidFill>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DA0AA5D9-33E0-AC60-3ACD-BD72C06BE815}"/>
              </a:ext>
            </a:extLst>
          </p:cNvPr>
          <p:cNvSpPr/>
          <p:nvPr/>
        </p:nvSpPr>
        <p:spPr>
          <a:xfrm>
            <a:off x="328277" y="1419545"/>
            <a:ext cx="2198024" cy="490159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26664"/>
                </a:solidFill>
                <a:effectLst/>
                <a:uLnTx/>
                <a:uFillTx/>
                <a:latin typeface="Abadi" panose="020B0604020104020204" pitchFamily="34" charset="0"/>
                <a:ea typeface="+mn-ea"/>
                <a:cs typeface="Calibri" panose="020F0502020204030204" pitchFamily="34" charset="0"/>
                <a:sym typeface="Helvetica Neue"/>
              </a:rPr>
              <a:t>4</a:t>
            </a:r>
            <a:r>
              <a:rPr kumimoji="0" lang="en-GB" sz="1600" b="1" i="0" u="none" strike="noStrike" kern="1200" cap="none" spc="0" normalizeH="0" baseline="0" noProof="0" dirty="0">
                <a:ln>
                  <a:noFill/>
                </a:ln>
                <a:solidFill>
                  <a:srgbClr val="026664"/>
                </a:solidFill>
                <a:effectLst/>
                <a:uLnTx/>
                <a:uFillTx/>
                <a:latin typeface="Abadi" panose="020B0604020104020204" pitchFamily="34" charset="0"/>
                <a:ea typeface="+mn-ea"/>
                <a:cs typeface="Calibri" panose="020F0502020204030204" pitchFamily="34" charset="0"/>
                <a:sym typeface="Helvetica Neue"/>
              </a:rPr>
              <a:t>. Working conditions</a:t>
            </a:r>
            <a:endParaRPr kumimoji="0" lang="en-GB" sz="1600" b="1" i="0" u="none" strike="noStrike" kern="1200" cap="none" spc="0" normalizeH="0" baseline="0" noProof="0" dirty="0">
              <a:ln>
                <a:noFill/>
              </a:ln>
              <a:solidFill>
                <a:srgbClr val="026664"/>
              </a:solidFill>
              <a:effectLst/>
              <a:uLnTx/>
              <a:uFillTx/>
              <a:latin typeface="Abadi" panose="020B0604020104020204" pitchFamily="34" charset="0"/>
              <a:ea typeface="+mn-ea"/>
              <a:cs typeface="Calibri" panose="020F0502020204030204" pitchFamily="34" charset="0"/>
            </a:endParaRPr>
          </a:p>
        </p:txBody>
      </p:sp>
      <p:sp>
        <p:nvSpPr>
          <p:cNvPr id="5" name="ZoneTexte 5">
            <a:extLst>
              <a:ext uri="{FF2B5EF4-FFF2-40B4-BE49-F238E27FC236}">
                <a16:creationId xmlns:a16="http://schemas.microsoft.com/office/drawing/2014/main" id="{78092DA7-F297-3EFD-49E7-99D030388511}"/>
              </a:ext>
            </a:extLst>
          </p:cNvPr>
          <p:cNvSpPr txBox="1"/>
          <p:nvPr/>
        </p:nvSpPr>
        <p:spPr>
          <a:xfrm>
            <a:off x="124152" y="1170619"/>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1. </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(Labour-) income security</a:t>
            </a:r>
          </a:p>
        </p:txBody>
      </p:sp>
      <p:sp>
        <p:nvSpPr>
          <p:cNvPr id="8" name="ZoneTexte 5">
            <a:extLst>
              <a:ext uri="{FF2B5EF4-FFF2-40B4-BE49-F238E27FC236}">
                <a16:creationId xmlns:a16="http://schemas.microsoft.com/office/drawing/2014/main" id="{3670FA7C-3C8B-FCB0-8C36-465EECD09FA2}"/>
              </a:ext>
            </a:extLst>
          </p:cNvPr>
          <p:cNvSpPr txBox="1"/>
          <p:nvPr/>
        </p:nvSpPr>
        <p:spPr>
          <a:xfrm>
            <a:off x="124152" y="1855512"/>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2. Employment security</a:t>
            </a:r>
          </a:p>
        </p:txBody>
      </p:sp>
      <p:sp>
        <p:nvSpPr>
          <p:cNvPr id="11" name="ZoneTexte 5">
            <a:extLst>
              <a:ext uri="{FF2B5EF4-FFF2-40B4-BE49-F238E27FC236}">
                <a16:creationId xmlns:a16="http://schemas.microsoft.com/office/drawing/2014/main" id="{A27958AD-F890-095D-97AD-5FF4060CF8FC}"/>
              </a:ext>
            </a:extLst>
          </p:cNvPr>
          <p:cNvSpPr txBox="1"/>
          <p:nvPr/>
        </p:nvSpPr>
        <p:spPr>
          <a:xfrm>
            <a:off x="124152" y="4579695"/>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6. </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Health and Safety</a:t>
            </a:r>
          </a:p>
        </p:txBody>
      </p:sp>
      <p:sp>
        <p:nvSpPr>
          <p:cNvPr id="12" name="ZoneTexte 5">
            <a:extLst>
              <a:ext uri="{FF2B5EF4-FFF2-40B4-BE49-F238E27FC236}">
                <a16:creationId xmlns:a16="http://schemas.microsoft.com/office/drawing/2014/main" id="{0D5901EC-F717-AF70-269E-879915C18FA3}"/>
              </a:ext>
            </a:extLst>
          </p:cNvPr>
          <p:cNvSpPr txBox="1"/>
          <p:nvPr/>
        </p:nvSpPr>
        <p:spPr>
          <a:xfrm>
            <a:off x="124152" y="5264589"/>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7. Skills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14" name="ZoneTexte 5">
            <a:extLst>
              <a:ext uri="{FF2B5EF4-FFF2-40B4-BE49-F238E27FC236}">
                <a16:creationId xmlns:a16="http://schemas.microsoft.com/office/drawing/2014/main" id="{7D0B220A-5478-62EF-3DF4-86C8815CD4FF}"/>
              </a:ext>
            </a:extLst>
          </p:cNvPr>
          <p:cNvSpPr txBox="1"/>
          <p:nvPr/>
        </p:nvSpPr>
        <p:spPr>
          <a:xfrm>
            <a:off x="124152" y="3225298"/>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 Working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17" name="ZoneTexte 5">
            <a:extLst>
              <a:ext uri="{FF2B5EF4-FFF2-40B4-BE49-F238E27FC236}">
                <a16:creationId xmlns:a16="http://schemas.microsoft.com/office/drawing/2014/main" id="{2C202473-5CE4-61FC-8BC1-2384528FCFE7}"/>
              </a:ext>
            </a:extLst>
          </p:cNvPr>
          <p:cNvSpPr txBox="1"/>
          <p:nvPr/>
        </p:nvSpPr>
        <p:spPr>
          <a:xfrm>
            <a:off x="124152" y="3910191"/>
            <a:ext cx="2198024" cy="615553"/>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5. Representation security</a:t>
            </a: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20" name="ZoneTexte 5">
            <a:extLst>
              <a:ext uri="{FF2B5EF4-FFF2-40B4-BE49-F238E27FC236}">
                <a16:creationId xmlns:a16="http://schemas.microsoft.com/office/drawing/2014/main" id="{BFC96E96-D04C-F8A1-8C21-A769F21D15AE}"/>
              </a:ext>
            </a:extLst>
          </p:cNvPr>
          <p:cNvSpPr txBox="1"/>
          <p:nvPr/>
        </p:nvSpPr>
        <p:spPr>
          <a:xfrm>
            <a:off x="124152" y="3910191"/>
            <a:ext cx="2198024" cy="615553"/>
          </a:xfrm>
          <a:prstGeom prst="rect">
            <a:avLst/>
          </a:prstGeom>
          <a:solidFill>
            <a:srgbClr val="026664"/>
          </a:solidFill>
          <a:ln>
            <a:solidFill>
              <a:srgbClr val="026664"/>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5. Representation security</a:t>
            </a: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23" name="ZoneTexte 5">
            <a:extLst>
              <a:ext uri="{FF2B5EF4-FFF2-40B4-BE49-F238E27FC236}">
                <a16:creationId xmlns:a16="http://schemas.microsoft.com/office/drawing/2014/main" id="{2C2BC81F-BEB1-A0D6-6D04-0ACC4A601BB4}"/>
              </a:ext>
            </a:extLst>
          </p:cNvPr>
          <p:cNvSpPr txBox="1"/>
          <p:nvPr/>
        </p:nvSpPr>
        <p:spPr>
          <a:xfrm>
            <a:off x="124152" y="2540405"/>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3. Place of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Tree>
    <p:extLst>
      <p:ext uri="{BB962C8B-B14F-4D97-AF65-F5344CB8AC3E}">
        <p14:creationId xmlns:p14="http://schemas.microsoft.com/office/powerpoint/2010/main" val="58395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left)">
                                      <p:cBhvr>
                                        <p:cTn id="15" dur="500"/>
                                        <p:tgtEl>
                                          <p:spTgt spid="6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up)">
                                      <p:cBhvr>
                                        <p:cTn id="18" dur="500"/>
                                        <p:tgtEl>
                                          <p:spTgt spid="2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500"/>
                                        <p:tgtEl>
                                          <p:spTgt spid="19"/>
                                        </p:tgtEl>
                                      </p:cBhvr>
                                    </p:animEffect>
                                  </p:childTnLst>
                                </p:cTn>
                              </p:par>
                              <p:par>
                                <p:cTn id="22" presetID="22" presetClass="entr" presetSubtype="8"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p:bldP spid="10" grpId="0" animBg="1"/>
      <p:bldP spid="60" grpId="0"/>
      <p:bldP spid="19"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3A27AB8-70E9-4E96-9749-ECFBE59A2FF0}"/>
              </a:ext>
            </a:extLst>
          </p:cNvPr>
          <p:cNvSpPr>
            <a:spLocks noGrp="1"/>
          </p:cNvSpPr>
          <p:nvPr>
            <p:ph type="title"/>
          </p:nvPr>
        </p:nvSpPr>
        <p:spPr>
          <a:xfrm>
            <a:off x="3087338" y="211650"/>
            <a:ext cx="9104661" cy="784830"/>
          </a:xfrm>
        </p:spPr>
        <p:txBody>
          <a:bodyPr/>
          <a:lstStyle/>
          <a:p>
            <a:r>
              <a:rPr lang="fr-FR" sz="3600" b="0" dirty="0">
                <a:solidFill>
                  <a:srgbClr val="026866"/>
                </a:solidFill>
                <a:latin typeface="Calibri" panose="020F0502020204030204" pitchFamily="34" charset="0"/>
                <a:ea typeface="Verdana" panose="020B0604030504040204" pitchFamily="34" charset="0"/>
                <a:cs typeface="Calibri" panose="020F0502020204030204" pitchFamily="34" charset="0"/>
              </a:rPr>
              <a:t>D. </a:t>
            </a:r>
            <a:r>
              <a:rPr lang="fr-FR" sz="3600" b="0" dirty="0" err="1">
                <a:solidFill>
                  <a:srgbClr val="026866"/>
                </a:solidFill>
                <a:latin typeface="Calibri" panose="020F0502020204030204" pitchFamily="34" charset="0"/>
                <a:ea typeface="Verdana" panose="020B0604030504040204" pitchFamily="34" charset="0"/>
                <a:cs typeface="Calibri" panose="020F0502020204030204" pitchFamily="34" charset="0"/>
              </a:rPr>
              <a:t>Working</a:t>
            </a:r>
            <a:r>
              <a:rPr lang="fr-FR" sz="3600" b="0" dirty="0">
                <a:solidFill>
                  <a:srgbClr val="026866"/>
                </a:solidFill>
                <a:latin typeface="Calibri" panose="020F0502020204030204" pitchFamily="34" charset="0"/>
                <a:ea typeface="Verdana" panose="020B0604030504040204" pitchFamily="34" charset="0"/>
                <a:cs typeface="Calibri" panose="020F0502020204030204" pitchFamily="34" charset="0"/>
              </a:rPr>
              <a:t> conditions: </a:t>
            </a:r>
            <a:r>
              <a:rPr lang="fr-FR" sz="3600" dirty="0" err="1">
                <a:solidFill>
                  <a:srgbClr val="026866"/>
                </a:solidFill>
                <a:latin typeface="Calibri" panose="020F0502020204030204" pitchFamily="34" charset="0"/>
                <a:ea typeface="Verdana" panose="020B0604030504040204" pitchFamily="34" charset="0"/>
                <a:cs typeface="Calibri" panose="020F0502020204030204" pitchFamily="34" charset="0"/>
              </a:rPr>
              <a:t>Health</a:t>
            </a:r>
            <a:r>
              <a:rPr lang="fr-FR" sz="3600" dirty="0">
                <a:solidFill>
                  <a:srgbClr val="026866"/>
                </a:solidFill>
                <a:latin typeface="Calibri" panose="020F0502020204030204" pitchFamily="34" charset="0"/>
                <a:ea typeface="Verdana" panose="020B0604030504040204" pitchFamily="34" charset="0"/>
                <a:cs typeface="Calibri" panose="020F0502020204030204" pitchFamily="34" charset="0"/>
              </a:rPr>
              <a:t> and </a:t>
            </a:r>
            <a:r>
              <a:rPr lang="fr-FR" sz="3600" dirty="0" err="1">
                <a:solidFill>
                  <a:srgbClr val="026866"/>
                </a:solidFill>
                <a:latin typeface="Calibri" panose="020F0502020204030204" pitchFamily="34" charset="0"/>
                <a:ea typeface="Verdana" panose="020B0604030504040204" pitchFamily="34" charset="0"/>
                <a:cs typeface="Calibri" panose="020F0502020204030204" pitchFamily="34" charset="0"/>
              </a:rPr>
              <a:t>safety</a:t>
            </a:r>
            <a:endParaRPr lang="en-GB" sz="3600" dirty="0">
              <a:solidFill>
                <a:srgbClr val="026866"/>
              </a:solidFill>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B9F1A09F-6FAA-725D-431A-C9F5B0D3DD05}"/>
              </a:ext>
            </a:extLst>
          </p:cNvPr>
          <p:cNvSpPr/>
          <p:nvPr/>
        </p:nvSpPr>
        <p:spPr>
          <a:xfrm>
            <a:off x="328277" y="1419545"/>
            <a:ext cx="2198024" cy="490159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26664"/>
                </a:solidFill>
                <a:effectLst/>
                <a:uLnTx/>
                <a:uFillTx/>
                <a:latin typeface="Abadi" panose="020B0604020104020204" pitchFamily="34" charset="0"/>
                <a:ea typeface="+mn-ea"/>
                <a:cs typeface="Calibri" panose="020F0502020204030204" pitchFamily="34" charset="0"/>
                <a:sym typeface="Helvetica Neue"/>
              </a:rPr>
              <a:t>4</a:t>
            </a:r>
            <a:r>
              <a:rPr kumimoji="0" lang="en-GB" sz="1600" b="1" i="0" u="none" strike="noStrike" kern="1200" cap="none" spc="0" normalizeH="0" baseline="0" noProof="0" dirty="0">
                <a:ln>
                  <a:noFill/>
                </a:ln>
                <a:solidFill>
                  <a:srgbClr val="026664"/>
                </a:solidFill>
                <a:effectLst/>
                <a:uLnTx/>
                <a:uFillTx/>
                <a:latin typeface="Abadi" panose="020B0604020104020204" pitchFamily="34" charset="0"/>
                <a:ea typeface="+mn-ea"/>
                <a:cs typeface="Calibri" panose="020F0502020204030204" pitchFamily="34" charset="0"/>
                <a:sym typeface="Helvetica Neue"/>
              </a:rPr>
              <a:t>. Working conditions</a:t>
            </a:r>
            <a:endParaRPr kumimoji="0" lang="en-GB" sz="1600" b="1" i="0" u="none" strike="noStrike" kern="1200" cap="none" spc="0" normalizeH="0" baseline="0" noProof="0" dirty="0">
              <a:ln>
                <a:noFill/>
              </a:ln>
              <a:solidFill>
                <a:srgbClr val="026664"/>
              </a:solidFill>
              <a:effectLst/>
              <a:uLnTx/>
              <a:uFillTx/>
              <a:latin typeface="Abadi" panose="020B0604020104020204" pitchFamily="34" charset="0"/>
              <a:ea typeface="+mn-ea"/>
              <a:cs typeface="Calibri" panose="020F0502020204030204" pitchFamily="34" charset="0"/>
            </a:endParaRPr>
          </a:p>
        </p:txBody>
      </p:sp>
      <p:sp>
        <p:nvSpPr>
          <p:cNvPr id="5" name="ZoneTexte 5">
            <a:extLst>
              <a:ext uri="{FF2B5EF4-FFF2-40B4-BE49-F238E27FC236}">
                <a16:creationId xmlns:a16="http://schemas.microsoft.com/office/drawing/2014/main" id="{11C01DE9-D5C2-279A-56DB-F99D257C0083}"/>
              </a:ext>
            </a:extLst>
          </p:cNvPr>
          <p:cNvSpPr txBox="1"/>
          <p:nvPr/>
        </p:nvSpPr>
        <p:spPr>
          <a:xfrm>
            <a:off x="124152" y="1170619"/>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1. </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(Labour-) income security</a:t>
            </a:r>
          </a:p>
        </p:txBody>
      </p:sp>
      <p:sp>
        <p:nvSpPr>
          <p:cNvPr id="6" name="ZoneTexte 5">
            <a:extLst>
              <a:ext uri="{FF2B5EF4-FFF2-40B4-BE49-F238E27FC236}">
                <a16:creationId xmlns:a16="http://schemas.microsoft.com/office/drawing/2014/main" id="{7FC9B297-3D82-40A6-4C87-8FFF8F698B50}"/>
              </a:ext>
            </a:extLst>
          </p:cNvPr>
          <p:cNvSpPr txBox="1"/>
          <p:nvPr/>
        </p:nvSpPr>
        <p:spPr>
          <a:xfrm>
            <a:off x="124152" y="1855512"/>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2. Employment security</a:t>
            </a:r>
          </a:p>
        </p:txBody>
      </p:sp>
      <p:sp>
        <p:nvSpPr>
          <p:cNvPr id="7" name="ZoneTexte 5">
            <a:extLst>
              <a:ext uri="{FF2B5EF4-FFF2-40B4-BE49-F238E27FC236}">
                <a16:creationId xmlns:a16="http://schemas.microsoft.com/office/drawing/2014/main" id="{E1496D35-EF0E-948A-6FFA-5B9688F80727}"/>
              </a:ext>
            </a:extLst>
          </p:cNvPr>
          <p:cNvSpPr txBox="1"/>
          <p:nvPr/>
        </p:nvSpPr>
        <p:spPr>
          <a:xfrm>
            <a:off x="124152" y="4579695"/>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6. </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Health and Safety</a:t>
            </a:r>
          </a:p>
        </p:txBody>
      </p:sp>
      <p:sp>
        <p:nvSpPr>
          <p:cNvPr id="9" name="ZoneTexte 5">
            <a:extLst>
              <a:ext uri="{FF2B5EF4-FFF2-40B4-BE49-F238E27FC236}">
                <a16:creationId xmlns:a16="http://schemas.microsoft.com/office/drawing/2014/main" id="{BDA7E2C2-BAFD-FA8C-210D-72A8BC2C5B07}"/>
              </a:ext>
            </a:extLst>
          </p:cNvPr>
          <p:cNvSpPr txBox="1"/>
          <p:nvPr/>
        </p:nvSpPr>
        <p:spPr>
          <a:xfrm>
            <a:off x="124152" y="5264589"/>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7. Skills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10" name="ZoneTexte 5">
            <a:extLst>
              <a:ext uri="{FF2B5EF4-FFF2-40B4-BE49-F238E27FC236}">
                <a16:creationId xmlns:a16="http://schemas.microsoft.com/office/drawing/2014/main" id="{09FE2588-0230-624C-94AD-C5162355A082}"/>
              </a:ext>
            </a:extLst>
          </p:cNvPr>
          <p:cNvSpPr txBox="1"/>
          <p:nvPr/>
        </p:nvSpPr>
        <p:spPr>
          <a:xfrm>
            <a:off x="124152" y="3225298"/>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 Working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16" name="ZoneTexte 5">
            <a:extLst>
              <a:ext uri="{FF2B5EF4-FFF2-40B4-BE49-F238E27FC236}">
                <a16:creationId xmlns:a16="http://schemas.microsoft.com/office/drawing/2014/main" id="{12CDE9A7-2EF2-9E98-5031-2D67ACBBE978}"/>
              </a:ext>
            </a:extLst>
          </p:cNvPr>
          <p:cNvSpPr txBox="1"/>
          <p:nvPr/>
        </p:nvSpPr>
        <p:spPr>
          <a:xfrm>
            <a:off x="124152" y="3910191"/>
            <a:ext cx="2198024" cy="615553"/>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5. Representation security</a:t>
            </a: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19" name="ZoneTexte 5">
            <a:extLst>
              <a:ext uri="{FF2B5EF4-FFF2-40B4-BE49-F238E27FC236}">
                <a16:creationId xmlns:a16="http://schemas.microsoft.com/office/drawing/2014/main" id="{1AD1191C-A47A-37F5-61D9-D77A0629B324}"/>
              </a:ext>
            </a:extLst>
          </p:cNvPr>
          <p:cNvSpPr txBox="1"/>
          <p:nvPr/>
        </p:nvSpPr>
        <p:spPr>
          <a:xfrm>
            <a:off x="124152" y="4579695"/>
            <a:ext cx="2198024" cy="630942"/>
          </a:xfrm>
          <a:prstGeom prst="rect">
            <a:avLst/>
          </a:prstGeom>
          <a:solidFill>
            <a:srgbClr val="026664"/>
          </a:solidFill>
          <a:ln>
            <a:solidFill>
              <a:srgbClr val="026664"/>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6. </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Health and Safety</a:t>
            </a:r>
          </a:p>
        </p:txBody>
      </p:sp>
      <p:sp>
        <p:nvSpPr>
          <p:cNvPr id="21" name="ZoneTexte 5">
            <a:extLst>
              <a:ext uri="{FF2B5EF4-FFF2-40B4-BE49-F238E27FC236}">
                <a16:creationId xmlns:a16="http://schemas.microsoft.com/office/drawing/2014/main" id="{D03E5103-7AF3-3A45-9163-DD0BE8808124}"/>
              </a:ext>
            </a:extLst>
          </p:cNvPr>
          <p:cNvSpPr txBox="1"/>
          <p:nvPr/>
        </p:nvSpPr>
        <p:spPr>
          <a:xfrm>
            <a:off x="124152" y="2540405"/>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3. Place of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23" name="TextBox 22">
            <a:extLst>
              <a:ext uri="{FF2B5EF4-FFF2-40B4-BE49-F238E27FC236}">
                <a16:creationId xmlns:a16="http://schemas.microsoft.com/office/drawing/2014/main" id="{8F069B02-105C-86B5-03A3-02F68B0D3095}"/>
              </a:ext>
            </a:extLst>
          </p:cNvPr>
          <p:cNvSpPr txBox="1"/>
          <p:nvPr/>
        </p:nvSpPr>
        <p:spPr>
          <a:xfrm>
            <a:off x="7639667" y="981795"/>
            <a:ext cx="4493531" cy="923330"/>
          </a:xfrm>
          <a:prstGeom prst="rect">
            <a:avLst/>
          </a:prstGeom>
          <a:noFill/>
        </p:spPr>
        <p:txBody>
          <a:bodyPr wrap="square">
            <a:spAutoFit/>
          </a:bodyPr>
          <a:lstStyle/>
          <a:p>
            <a:pPr lvl="0">
              <a:spcAft>
                <a:spcPts val="600"/>
              </a:spcAft>
              <a:defRPr/>
            </a:pP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Bangladesh</a:t>
            </a: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GB" dirty="0">
                <a:solidFill>
                  <a:srgbClr val="000000">
                    <a:lumMod val="95000"/>
                    <a:lumOff val="5000"/>
                  </a:srgbClr>
                </a:solidFill>
                <a:latin typeface="Calibri" panose="020F0502020204030204" pitchFamily="34" charset="0"/>
                <a:ea typeface="Calibri" panose="020F0502020204030204" pitchFamily="34" charset="0"/>
                <a:cs typeface="Calibri" panose="020F0502020204030204" pitchFamily="34" charset="0"/>
              </a:rPr>
              <a:t>In the last 12 months have you been hurt in any accident while working that caused you injury or illness? (% LFS</a:t>
            </a: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Calibri" panose="020F0502020204030204" pitchFamily="34" charset="0"/>
                <a:cs typeface="Calibri" panose="020F0502020204030204" pitchFamily="34" charset="0"/>
              </a:rPr>
              <a:t> 2022)</a:t>
            </a:r>
            <a:endParaRPr kumimoji="0" lang="en-US"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0B2F8AEF-F1C8-5F5F-3E82-0FD65A25E3E2}"/>
              </a:ext>
            </a:extLst>
          </p:cNvPr>
          <p:cNvSpPr txBox="1"/>
          <p:nvPr/>
        </p:nvSpPr>
        <p:spPr>
          <a:xfrm>
            <a:off x="3030407" y="986587"/>
            <a:ext cx="4091312" cy="923330"/>
          </a:xfrm>
          <a:prstGeom prst="rect">
            <a:avLst/>
          </a:prstGeom>
          <a:noFill/>
        </p:spPr>
        <p:txBody>
          <a:bodyPr wrap="square">
            <a:spAutoFit/>
          </a:bodyPr>
          <a:lstStyle/>
          <a:p>
            <a:pPr lvl="0">
              <a:spcAft>
                <a:spcPts val="600"/>
              </a:spcAft>
              <a:defRPr/>
            </a:pP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Bangladesh</a:t>
            </a: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GB" dirty="0">
                <a:solidFill>
                  <a:srgbClr val="000000">
                    <a:lumMod val="95000"/>
                    <a:lumOff val="5000"/>
                  </a:srgbClr>
                </a:solidFill>
                <a:latin typeface="Calibri" panose="020F0502020204030204" pitchFamily="34" charset="0"/>
                <a:ea typeface="Calibri" panose="020F0502020204030204" pitchFamily="34" charset="0"/>
                <a:cs typeface="Calibri" panose="020F0502020204030204" pitchFamily="34" charset="0"/>
              </a:rPr>
              <a:t>During the last 12 months have you been exposed to any of the following hazards at work? (% LFS</a:t>
            </a: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Calibri" panose="020F0502020204030204" pitchFamily="34" charset="0"/>
                <a:cs typeface="Calibri" panose="020F0502020204030204" pitchFamily="34" charset="0"/>
              </a:rPr>
              <a:t> 2022)</a:t>
            </a:r>
            <a:endParaRPr kumimoji="0" lang="en-US"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56730130-3477-E900-CC73-4DA1D00F8BCC}"/>
              </a:ext>
            </a:extLst>
          </p:cNvPr>
          <p:cNvPicPr>
            <a:picLocks noChangeAspect="1"/>
          </p:cNvPicPr>
          <p:nvPr/>
        </p:nvPicPr>
        <p:blipFill>
          <a:blip r:embed="rId2"/>
          <a:stretch>
            <a:fillRect/>
          </a:stretch>
        </p:blipFill>
        <p:spPr>
          <a:xfrm>
            <a:off x="2689786" y="1929389"/>
            <a:ext cx="4374059" cy="4607342"/>
          </a:xfrm>
          <a:prstGeom prst="rect">
            <a:avLst/>
          </a:prstGeom>
        </p:spPr>
      </p:pic>
      <p:pic>
        <p:nvPicPr>
          <p:cNvPr id="26" name="Picture 25">
            <a:extLst>
              <a:ext uri="{FF2B5EF4-FFF2-40B4-BE49-F238E27FC236}">
                <a16:creationId xmlns:a16="http://schemas.microsoft.com/office/drawing/2014/main" id="{DD645934-9A08-6C23-73F7-0EC571C3963D}"/>
              </a:ext>
            </a:extLst>
          </p:cNvPr>
          <p:cNvPicPr>
            <a:picLocks noChangeAspect="1"/>
          </p:cNvPicPr>
          <p:nvPr/>
        </p:nvPicPr>
        <p:blipFill>
          <a:blip r:embed="rId3"/>
          <a:stretch>
            <a:fillRect/>
          </a:stretch>
        </p:blipFill>
        <p:spPr>
          <a:xfrm>
            <a:off x="7178650" y="2223572"/>
            <a:ext cx="4954549" cy="4422777"/>
          </a:xfrm>
          <a:prstGeom prst="rect">
            <a:avLst/>
          </a:prstGeom>
        </p:spPr>
      </p:pic>
      <p:pic>
        <p:nvPicPr>
          <p:cNvPr id="27" name="Picture 26">
            <a:extLst>
              <a:ext uri="{FF2B5EF4-FFF2-40B4-BE49-F238E27FC236}">
                <a16:creationId xmlns:a16="http://schemas.microsoft.com/office/drawing/2014/main" id="{88A00071-841D-A526-F3CA-2AF2E3A350A0}"/>
              </a:ext>
            </a:extLst>
          </p:cNvPr>
          <p:cNvPicPr>
            <a:picLocks noChangeAspect="1"/>
          </p:cNvPicPr>
          <p:nvPr/>
        </p:nvPicPr>
        <p:blipFill>
          <a:blip r:embed="rId4"/>
          <a:stretch>
            <a:fillRect/>
          </a:stretch>
        </p:blipFill>
        <p:spPr>
          <a:xfrm>
            <a:off x="7178650" y="2223572"/>
            <a:ext cx="4954549" cy="4422777"/>
          </a:xfrm>
          <a:prstGeom prst="rect">
            <a:avLst/>
          </a:prstGeom>
        </p:spPr>
      </p:pic>
      <p:sp>
        <p:nvSpPr>
          <p:cNvPr id="28" name="TextBox 27">
            <a:extLst>
              <a:ext uri="{FF2B5EF4-FFF2-40B4-BE49-F238E27FC236}">
                <a16:creationId xmlns:a16="http://schemas.microsoft.com/office/drawing/2014/main" id="{2B9F49BD-1EAF-7CEF-A4BF-E7B8800B8E7D}"/>
              </a:ext>
            </a:extLst>
          </p:cNvPr>
          <p:cNvSpPr txBox="1"/>
          <p:nvPr/>
        </p:nvSpPr>
        <p:spPr>
          <a:xfrm>
            <a:off x="7639667" y="996480"/>
            <a:ext cx="4493531" cy="1200329"/>
          </a:xfrm>
          <a:prstGeom prst="rect">
            <a:avLst/>
          </a:prstGeom>
          <a:solidFill>
            <a:schemeClr val="bg1"/>
          </a:solidFill>
        </p:spPr>
        <p:txBody>
          <a:bodyPr wrap="square">
            <a:spAutoFit/>
          </a:bodyPr>
          <a:lstStyle/>
          <a:p>
            <a:pPr lvl="0">
              <a:spcAft>
                <a:spcPts val="600"/>
              </a:spcAft>
              <a:defRPr/>
            </a:pP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Bangladesh</a:t>
            </a: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GB" dirty="0">
                <a:solidFill>
                  <a:srgbClr val="000000">
                    <a:lumMod val="95000"/>
                    <a:lumOff val="5000"/>
                  </a:srgbClr>
                </a:solidFill>
                <a:latin typeface="Calibri" panose="020F0502020204030204" pitchFamily="34" charset="0"/>
                <a:ea typeface="Calibri" panose="020F0502020204030204" pitchFamily="34" charset="0"/>
                <a:cs typeface="Calibri" panose="020F0502020204030204" pitchFamily="34" charset="0"/>
              </a:rPr>
              <a:t>In the last 12 months, got any compensation from your workplace due to injuries?? (% of those that were injured, LFS</a:t>
            </a: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Calibri" panose="020F0502020204030204" pitchFamily="34" charset="0"/>
                <a:cs typeface="Calibri" panose="020F0502020204030204" pitchFamily="34" charset="0"/>
              </a:rPr>
              <a:t> 2022)</a:t>
            </a:r>
            <a:endParaRPr kumimoji="0" lang="en-US"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464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22" presetClass="entr" presetSubtype="8"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3A27AB8-70E9-4E96-9749-ECFBE59A2FF0}"/>
              </a:ext>
            </a:extLst>
          </p:cNvPr>
          <p:cNvSpPr>
            <a:spLocks noGrp="1"/>
          </p:cNvSpPr>
          <p:nvPr>
            <p:ph type="title"/>
          </p:nvPr>
        </p:nvSpPr>
        <p:spPr>
          <a:xfrm>
            <a:off x="2689786" y="211650"/>
            <a:ext cx="9502213" cy="784830"/>
          </a:xfrm>
        </p:spPr>
        <p:txBody>
          <a:bodyPr/>
          <a:lstStyle/>
          <a:p>
            <a:r>
              <a:rPr lang="fr-FR" sz="3600" b="0" dirty="0">
                <a:solidFill>
                  <a:srgbClr val="026866"/>
                </a:solidFill>
                <a:latin typeface="Calibri" panose="020F0502020204030204" pitchFamily="34" charset="0"/>
                <a:ea typeface="Verdana" panose="020B0604030504040204" pitchFamily="34" charset="0"/>
                <a:cs typeface="Calibri" panose="020F0502020204030204" pitchFamily="34" charset="0"/>
              </a:rPr>
              <a:t>D. </a:t>
            </a:r>
            <a:r>
              <a:rPr lang="fr-FR" sz="3600" b="0" dirty="0" err="1">
                <a:solidFill>
                  <a:srgbClr val="026866"/>
                </a:solidFill>
                <a:latin typeface="Calibri" panose="020F0502020204030204" pitchFamily="34" charset="0"/>
                <a:ea typeface="Verdana" panose="020B0604030504040204" pitchFamily="34" charset="0"/>
                <a:cs typeface="Calibri" panose="020F0502020204030204" pitchFamily="34" charset="0"/>
              </a:rPr>
              <a:t>Working</a:t>
            </a:r>
            <a:r>
              <a:rPr lang="fr-FR" sz="3600" b="0" dirty="0">
                <a:solidFill>
                  <a:srgbClr val="026866"/>
                </a:solidFill>
                <a:latin typeface="Calibri" panose="020F0502020204030204" pitchFamily="34" charset="0"/>
                <a:ea typeface="Verdana" panose="020B0604030504040204" pitchFamily="34" charset="0"/>
                <a:cs typeface="Calibri" panose="020F0502020204030204" pitchFamily="34" charset="0"/>
              </a:rPr>
              <a:t> conditions: </a:t>
            </a:r>
            <a:r>
              <a:rPr lang="fr-FR" sz="3600" dirty="0">
                <a:solidFill>
                  <a:srgbClr val="026866"/>
                </a:solidFill>
                <a:latin typeface="Calibri" panose="020F0502020204030204" pitchFamily="34" charset="0"/>
                <a:ea typeface="Verdana" panose="020B0604030504040204" pitchFamily="34" charset="0"/>
                <a:cs typeface="Calibri" panose="020F0502020204030204" pitchFamily="34" charset="0"/>
              </a:rPr>
              <a:t>Access to training &amp; </a:t>
            </a:r>
            <a:r>
              <a:rPr lang="fr-FR" sz="3600" dirty="0" err="1">
                <a:solidFill>
                  <a:srgbClr val="026866"/>
                </a:solidFill>
                <a:latin typeface="Calibri" panose="020F0502020204030204" pitchFamily="34" charset="0"/>
                <a:ea typeface="Verdana" panose="020B0604030504040204" pitchFamily="34" charset="0"/>
                <a:cs typeface="Calibri" panose="020F0502020204030204" pitchFamily="34" charset="0"/>
              </a:rPr>
              <a:t>retraining</a:t>
            </a:r>
            <a:r>
              <a:rPr lang="fr-FR" sz="3600" dirty="0">
                <a:solidFill>
                  <a:srgbClr val="026866"/>
                </a:solidFill>
                <a:latin typeface="Calibri" panose="020F0502020204030204" pitchFamily="34" charset="0"/>
                <a:ea typeface="Verdana" panose="020B0604030504040204" pitchFamily="34" charset="0"/>
                <a:cs typeface="Calibri" panose="020F0502020204030204" pitchFamily="34" charset="0"/>
              </a:rPr>
              <a:t> and type of training</a:t>
            </a:r>
            <a:endParaRPr lang="en-GB" sz="3600" dirty="0">
              <a:solidFill>
                <a:srgbClr val="026866"/>
              </a:solidFill>
              <a:latin typeface="Verdana" panose="020B0604030504040204" pitchFamily="34" charset="0"/>
              <a:ea typeface="Verdana" panose="020B0604030504040204" pitchFamily="34" charset="0"/>
            </a:endParaRPr>
          </a:p>
        </p:txBody>
      </p:sp>
      <p:cxnSp>
        <p:nvCxnSpPr>
          <p:cNvPr id="22" name="Connecteur : en angle 9">
            <a:extLst>
              <a:ext uri="{FF2B5EF4-FFF2-40B4-BE49-F238E27FC236}">
                <a16:creationId xmlns:a16="http://schemas.microsoft.com/office/drawing/2014/main" id="{E068324D-9DC2-8DDA-42BA-FE2A1A967497}"/>
              </a:ext>
            </a:extLst>
          </p:cNvPr>
          <p:cNvCxnSpPr>
            <a:cxnSpLocks/>
          </p:cNvCxnSpPr>
          <p:nvPr/>
        </p:nvCxnSpPr>
        <p:spPr>
          <a:xfrm>
            <a:off x="3041888" y="1350944"/>
            <a:ext cx="8769880" cy="5363963"/>
          </a:xfrm>
          <a:prstGeom prst="bentConnector3">
            <a:avLst>
              <a:gd name="adj1" fmla="val 47365"/>
            </a:avLst>
          </a:prstGeom>
          <a:noFill/>
          <a:ln w="9525" cap="flat" cmpd="sng" algn="ctr">
            <a:solidFill>
              <a:srgbClr val="FFFFFF">
                <a:lumMod val="50000"/>
              </a:srgbClr>
            </a:solidFill>
            <a:prstDash val="solid"/>
          </a:ln>
          <a:effectLst/>
        </p:spPr>
      </p:cxnSp>
      <p:graphicFrame>
        <p:nvGraphicFramePr>
          <p:cNvPr id="23" name="Graphique 12">
            <a:extLst>
              <a:ext uri="{FF2B5EF4-FFF2-40B4-BE49-F238E27FC236}">
                <a16:creationId xmlns:a16="http://schemas.microsoft.com/office/drawing/2014/main" id="{EB32A566-169A-CAC3-C8DD-4AB165A918AC}"/>
              </a:ext>
            </a:extLst>
          </p:cNvPr>
          <p:cNvGraphicFramePr>
            <a:graphicFrameLocks/>
          </p:cNvGraphicFramePr>
          <p:nvPr>
            <p:extLst>
              <p:ext uri="{D42A27DB-BD31-4B8C-83A1-F6EECF244321}">
                <p14:modId xmlns:p14="http://schemas.microsoft.com/office/powerpoint/2010/main" val="3043597779"/>
              </p:ext>
            </p:extLst>
          </p:nvPr>
        </p:nvGraphicFramePr>
        <p:xfrm>
          <a:off x="2733017" y="1525430"/>
          <a:ext cx="4320480" cy="5155616"/>
        </p:xfrm>
        <a:graphic>
          <a:graphicData uri="http://schemas.openxmlformats.org/drawingml/2006/chart">
            <c:chart xmlns:c="http://schemas.openxmlformats.org/drawingml/2006/chart" xmlns:r="http://schemas.openxmlformats.org/officeDocument/2006/relationships" r:id="rId2"/>
          </a:graphicData>
        </a:graphic>
      </p:graphicFrame>
      <p:sp>
        <p:nvSpPr>
          <p:cNvPr id="24" name="ZoneTexte 18">
            <a:extLst>
              <a:ext uri="{FF2B5EF4-FFF2-40B4-BE49-F238E27FC236}">
                <a16:creationId xmlns:a16="http://schemas.microsoft.com/office/drawing/2014/main" id="{B8C77EFE-1EA7-64CA-EC0C-70E9B1A5F67F}"/>
              </a:ext>
            </a:extLst>
          </p:cNvPr>
          <p:cNvSpPr txBox="1"/>
          <p:nvPr/>
        </p:nvSpPr>
        <p:spPr bwMode="auto">
          <a:xfrm>
            <a:off x="2805041" y="1368415"/>
            <a:ext cx="2492176" cy="369332"/>
          </a:xfrm>
          <a:prstGeom prst="rect">
            <a:avLst/>
          </a:prstGeom>
          <a:noFill/>
          <a:ln w="9525">
            <a:noFill/>
            <a:miter lim="800000"/>
            <a:headEnd/>
            <a:tailEnd/>
          </a:ln>
          <a:effectLst/>
        </p:spPr>
        <p:txBody>
          <a:bodyPr wrap="square" rtlCol="0" anchor="ctr">
            <a:spAutoFit/>
          </a:bodyPr>
          <a:lstStyle/>
          <a:p>
            <a:pPr fontAlgn="base">
              <a:spcBef>
                <a:spcPct val="0"/>
              </a:spcBef>
              <a:spcAft>
                <a:spcPct val="0"/>
              </a:spcAft>
              <a:defRPr/>
            </a:pPr>
            <a:r>
              <a:rPr lang="fr-FR" b="1" dirty="0">
                <a:solidFill>
                  <a:srgbClr val="808080">
                    <a:lumMod val="50000"/>
                  </a:srgbClr>
                </a:solidFill>
                <a:latin typeface="Calibri" panose="020F0502020204030204" pitchFamily="34" charset="0"/>
                <a:cs typeface="Calibri" panose="020F0502020204030204" pitchFamily="34" charset="0"/>
              </a:rPr>
              <a:t>Armenia</a:t>
            </a:r>
            <a:r>
              <a:rPr lang="fr-FR" dirty="0">
                <a:solidFill>
                  <a:srgbClr val="808080">
                    <a:lumMod val="50000"/>
                  </a:srgbClr>
                </a:solidFill>
                <a:latin typeface="Calibri" panose="020F0502020204030204" pitchFamily="34" charset="0"/>
                <a:cs typeface="Calibri" panose="020F0502020204030204" pitchFamily="34" charset="0"/>
              </a:rPr>
              <a:t> (LFS, 2018)</a:t>
            </a:r>
          </a:p>
        </p:txBody>
      </p:sp>
      <p:grpSp>
        <p:nvGrpSpPr>
          <p:cNvPr id="25" name="Groupe 29">
            <a:extLst>
              <a:ext uri="{FF2B5EF4-FFF2-40B4-BE49-F238E27FC236}">
                <a16:creationId xmlns:a16="http://schemas.microsoft.com/office/drawing/2014/main" id="{67D723A8-F19A-14AA-AD60-AD130B6D97E7}"/>
              </a:ext>
            </a:extLst>
          </p:cNvPr>
          <p:cNvGrpSpPr/>
          <p:nvPr/>
        </p:nvGrpSpPr>
        <p:grpSpPr>
          <a:xfrm>
            <a:off x="7331838" y="1252759"/>
            <a:ext cx="4593260" cy="2775038"/>
            <a:chOff x="4477440" y="1375618"/>
            <a:chExt cx="4593260" cy="2775038"/>
          </a:xfrm>
        </p:grpSpPr>
        <p:sp>
          <p:nvSpPr>
            <p:cNvPr id="27" name="ZoneTexte 20">
              <a:extLst>
                <a:ext uri="{FF2B5EF4-FFF2-40B4-BE49-F238E27FC236}">
                  <a16:creationId xmlns:a16="http://schemas.microsoft.com/office/drawing/2014/main" id="{CE547AF9-E94E-D9AA-F331-8292D1D347AD}"/>
                </a:ext>
              </a:extLst>
            </p:cNvPr>
            <p:cNvSpPr txBox="1"/>
            <p:nvPr/>
          </p:nvSpPr>
          <p:spPr bwMode="auto">
            <a:xfrm rot="16200000">
              <a:off x="3376084" y="2503195"/>
              <a:ext cx="2541266" cy="338554"/>
            </a:xfrm>
            <a:prstGeom prst="rect">
              <a:avLst/>
            </a:prstGeom>
            <a:noFill/>
            <a:ln w="9525">
              <a:noFill/>
              <a:miter lim="800000"/>
              <a:headEnd/>
              <a:tailEnd/>
            </a:ln>
            <a:effectLst/>
          </p:spPr>
          <p:txBody>
            <a:bodyPr wrap="square" rtlCol="0"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sz="1600" b="1" i="0" u="none" strike="noStrike" kern="0" cap="none" spc="0" normalizeH="0" baseline="0" noProof="0" dirty="0">
                  <a:ln>
                    <a:noFill/>
                  </a:ln>
                  <a:solidFill>
                    <a:srgbClr val="808080">
                      <a:lumMod val="50000"/>
                    </a:srgbClr>
                  </a:solidFill>
                  <a:effectLst/>
                  <a:uLnTx/>
                  <a:uFillTx/>
                  <a:latin typeface="Calibri" panose="020F0502020204030204" pitchFamily="34" charset="0"/>
                  <a:cs typeface="Calibri" panose="020F0502020204030204" pitchFamily="34" charset="0"/>
                </a:rPr>
                <a:t>Côte d’Ivoire</a:t>
              </a:r>
              <a:r>
                <a:rPr kumimoji="0" lang="fr-FR" sz="1600" b="0" i="0" u="none" strike="noStrike" kern="0" cap="none" spc="0" normalizeH="0" baseline="0" noProof="0" dirty="0">
                  <a:ln>
                    <a:noFill/>
                  </a:ln>
                  <a:solidFill>
                    <a:srgbClr val="808080">
                      <a:lumMod val="50000"/>
                    </a:srgbClr>
                  </a:solidFill>
                  <a:effectLst/>
                  <a:uLnTx/>
                  <a:uFillTx/>
                  <a:latin typeface="Calibri" panose="020F0502020204030204" pitchFamily="34" charset="0"/>
                  <a:cs typeface="Calibri" panose="020F0502020204030204" pitchFamily="34" charset="0"/>
                </a:rPr>
                <a:t> (ERI-ESI 2017)</a:t>
              </a:r>
            </a:p>
          </p:txBody>
        </p:sp>
        <p:graphicFrame>
          <p:nvGraphicFramePr>
            <p:cNvPr id="28" name="Graphique 25">
              <a:extLst>
                <a:ext uri="{FF2B5EF4-FFF2-40B4-BE49-F238E27FC236}">
                  <a16:creationId xmlns:a16="http://schemas.microsoft.com/office/drawing/2014/main" id="{52C1AA6D-D029-FA35-A81E-60438B09181F}"/>
                </a:ext>
              </a:extLst>
            </p:cNvPr>
            <p:cNvGraphicFramePr>
              <a:graphicFrameLocks/>
            </p:cNvGraphicFramePr>
            <p:nvPr>
              <p:extLst>
                <p:ext uri="{D42A27DB-BD31-4B8C-83A1-F6EECF244321}">
                  <p14:modId xmlns:p14="http://schemas.microsoft.com/office/powerpoint/2010/main" val="2350766299"/>
                </p:ext>
              </p:extLst>
            </p:nvPr>
          </p:nvGraphicFramePr>
          <p:xfrm>
            <a:off x="4696820" y="1375618"/>
            <a:ext cx="4373880" cy="2775038"/>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9" name="Groupe 30">
            <a:extLst>
              <a:ext uri="{FF2B5EF4-FFF2-40B4-BE49-F238E27FC236}">
                <a16:creationId xmlns:a16="http://schemas.microsoft.com/office/drawing/2014/main" id="{5DCBDFA3-AD33-A148-F489-601B56CBABB9}"/>
              </a:ext>
            </a:extLst>
          </p:cNvPr>
          <p:cNvGrpSpPr/>
          <p:nvPr/>
        </p:nvGrpSpPr>
        <p:grpSpPr>
          <a:xfrm>
            <a:off x="7424796" y="4139778"/>
            <a:ext cx="4623819" cy="2541268"/>
            <a:chOff x="4492830" y="4168384"/>
            <a:chExt cx="4623819" cy="2541268"/>
          </a:xfrm>
        </p:grpSpPr>
        <p:sp>
          <p:nvSpPr>
            <p:cNvPr id="30" name="ZoneTexte 22">
              <a:extLst>
                <a:ext uri="{FF2B5EF4-FFF2-40B4-BE49-F238E27FC236}">
                  <a16:creationId xmlns:a16="http://schemas.microsoft.com/office/drawing/2014/main" id="{CB4D1D6C-8A30-3B12-8828-0DF65DD6C2F7}"/>
                </a:ext>
              </a:extLst>
            </p:cNvPr>
            <p:cNvSpPr txBox="1"/>
            <p:nvPr/>
          </p:nvSpPr>
          <p:spPr bwMode="auto">
            <a:xfrm rot="16200000">
              <a:off x="3391473" y="5269741"/>
              <a:ext cx="2541268" cy="338554"/>
            </a:xfrm>
            <a:prstGeom prst="rect">
              <a:avLst/>
            </a:prstGeom>
            <a:noFill/>
            <a:ln w="9525">
              <a:noFill/>
              <a:miter lim="800000"/>
              <a:headEnd/>
              <a:tailEnd/>
            </a:ln>
            <a:effectLst/>
          </p:spPr>
          <p:txBody>
            <a:bodyPr wrap="square" rtlCol="0"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sz="1600" b="1" i="0" u="none" strike="noStrike" kern="0" cap="none" spc="0" normalizeH="0" baseline="0" noProof="0" dirty="0">
                  <a:ln>
                    <a:noFill/>
                  </a:ln>
                  <a:solidFill>
                    <a:schemeClr val="tx2">
                      <a:lumMod val="95000"/>
                      <a:lumOff val="5000"/>
                    </a:schemeClr>
                  </a:solidFill>
                  <a:effectLst/>
                  <a:uLnTx/>
                  <a:uFillTx/>
                  <a:latin typeface="Calibri" panose="020F0502020204030204" pitchFamily="34" charset="0"/>
                  <a:cs typeface="Calibri" panose="020F0502020204030204" pitchFamily="34" charset="0"/>
                </a:rPr>
                <a:t>Burkina Faso</a:t>
              </a:r>
              <a:r>
                <a:rPr kumimoji="0" lang="fr-FR" sz="1600" b="0" i="0" u="none" strike="noStrike" kern="0" cap="none" spc="0" normalizeH="0" baseline="0" noProof="0" dirty="0">
                  <a:ln>
                    <a:noFill/>
                  </a:ln>
                  <a:solidFill>
                    <a:schemeClr val="tx2">
                      <a:lumMod val="95000"/>
                      <a:lumOff val="5000"/>
                    </a:schemeClr>
                  </a:solidFill>
                  <a:effectLst/>
                  <a:uLnTx/>
                  <a:uFillTx/>
                  <a:latin typeface="Calibri" panose="020F0502020204030204" pitchFamily="34" charset="0"/>
                  <a:cs typeface="Calibri" panose="020F0502020204030204" pitchFamily="34" charset="0"/>
                </a:rPr>
                <a:t> (ERI-ESI 2018)</a:t>
              </a:r>
            </a:p>
          </p:txBody>
        </p:sp>
        <p:graphicFrame>
          <p:nvGraphicFramePr>
            <p:cNvPr id="31" name="Graphique 26">
              <a:extLst>
                <a:ext uri="{FF2B5EF4-FFF2-40B4-BE49-F238E27FC236}">
                  <a16:creationId xmlns:a16="http://schemas.microsoft.com/office/drawing/2014/main" id="{ECEC73A6-36CA-C77F-416F-607516A86DA6}"/>
                </a:ext>
              </a:extLst>
            </p:cNvPr>
            <p:cNvGraphicFramePr>
              <a:graphicFrameLocks/>
            </p:cNvGraphicFramePr>
            <p:nvPr>
              <p:extLst>
                <p:ext uri="{D42A27DB-BD31-4B8C-83A1-F6EECF244321}">
                  <p14:modId xmlns:p14="http://schemas.microsoft.com/office/powerpoint/2010/main" val="3692791701"/>
                </p:ext>
              </p:extLst>
            </p:nvPr>
          </p:nvGraphicFramePr>
          <p:xfrm>
            <a:off x="4713731" y="4217749"/>
            <a:ext cx="4402918" cy="2465681"/>
          </p:xfrm>
          <a:graphic>
            <a:graphicData uri="http://schemas.openxmlformats.org/drawingml/2006/chart">
              <c:chart xmlns:c="http://schemas.openxmlformats.org/drawingml/2006/chart" xmlns:r="http://schemas.openxmlformats.org/officeDocument/2006/relationships" r:id="rId4"/>
            </a:graphicData>
          </a:graphic>
        </p:graphicFrame>
      </p:grpSp>
      <p:sp>
        <p:nvSpPr>
          <p:cNvPr id="4" name="Rectangle 3">
            <a:extLst>
              <a:ext uri="{FF2B5EF4-FFF2-40B4-BE49-F238E27FC236}">
                <a16:creationId xmlns:a16="http://schemas.microsoft.com/office/drawing/2014/main" id="{A8C020AC-D49F-FD5B-EA89-B4D7462B7D75}"/>
              </a:ext>
            </a:extLst>
          </p:cNvPr>
          <p:cNvSpPr/>
          <p:nvPr/>
        </p:nvSpPr>
        <p:spPr>
          <a:xfrm>
            <a:off x="328277" y="1419545"/>
            <a:ext cx="2198024" cy="490159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26664"/>
                </a:solidFill>
                <a:effectLst/>
                <a:uLnTx/>
                <a:uFillTx/>
                <a:latin typeface="Abadi" panose="020B0604020104020204" pitchFamily="34" charset="0"/>
                <a:ea typeface="+mn-ea"/>
                <a:cs typeface="Calibri" panose="020F0502020204030204" pitchFamily="34" charset="0"/>
                <a:sym typeface="Helvetica Neue"/>
              </a:rPr>
              <a:t>4</a:t>
            </a:r>
            <a:r>
              <a:rPr kumimoji="0" lang="en-GB" sz="1600" b="1" i="0" u="none" strike="noStrike" kern="1200" cap="none" spc="0" normalizeH="0" baseline="0" noProof="0" dirty="0">
                <a:ln>
                  <a:noFill/>
                </a:ln>
                <a:solidFill>
                  <a:srgbClr val="026664"/>
                </a:solidFill>
                <a:effectLst/>
                <a:uLnTx/>
                <a:uFillTx/>
                <a:latin typeface="Abadi" panose="020B0604020104020204" pitchFamily="34" charset="0"/>
                <a:ea typeface="+mn-ea"/>
                <a:cs typeface="Calibri" panose="020F0502020204030204" pitchFamily="34" charset="0"/>
                <a:sym typeface="Helvetica Neue"/>
              </a:rPr>
              <a:t>. Working conditions</a:t>
            </a:r>
            <a:endParaRPr kumimoji="0" lang="en-GB" sz="1600" b="1" i="0" u="none" strike="noStrike" kern="1200" cap="none" spc="0" normalizeH="0" baseline="0" noProof="0" dirty="0">
              <a:ln>
                <a:noFill/>
              </a:ln>
              <a:solidFill>
                <a:srgbClr val="026664"/>
              </a:solidFill>
              <a:effectLst/>
              <a:uLnTx/>
              <a:uFillTx/>
              <a:latin typeface="Abadi" panose="020B0604020104020204" pitchFamily="34" charset="0"/>
              <a:ea typeface="+mn-ea"/>
              <a:cs typeface="Calibri" panose="020F0502020204030204" pitchFamily="34" charset="0"/>
            </a:endParaRPr>
          </a:p>
        </p:txBody>
      </p:sp>
      <p:sp>
        <p:nvSpPr>
          <p:cNvPr id="5" name="ZoneTexte 5">
            <a:extLst>
              <a:ext uri="{FF2B5EF4-FFF2-40B4-BE49-F238E27FC236}">
                <a16:creationId xmlns:a16="http://schemas.microsoft.com/office/drawing/2014/main" id="{3792FF80-1CA2-3BE9-58C1-DAB3A475A5F8}"/>
              </a:ext>
            </a:extLst>
          </p:cNvPr>
          <p:cNvSpPr txBox="1"/>
          <p:nvPr/>
        </p:nvSpPr>
        <p:spPr>
          <a:xfrm>
            <a:off x="124152" y="1170619"/>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1. </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(Labour-) income security</a:t>
            </a:r>
          </a:p>
        </p:txBody>
      </p:sp>
      <p:sp>
        <p:nvSpPr>
          <p:cNvPr id="6" name="ZoneTexte 5">
            <a:extLst>
              <a:ext uri="{FF2B5EF4-FFF2-40B4-BE49-F238E27FC236}">
                <a16:creationId xmlns:a16="http://schemas.microsoft.com/office/drawing/2014/main" id="{6FDE91A6-1FB5-B446-B862-1729FAA19659}"/>
              </a:ext>
            </a:extLst>
          </p:cNvPr>
          <p:cNvSpPr txBox="1"/>
          <p:nvPr/>
        </p:nvSpPr>
        <p:spPr>
          <a:xfrm>
            <a:off x="124152" y="1855512"/>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2. Employment security</a:t>
            </a:r>
          </a:p>
        </p:txBody>
      </p:sp>
      <p:sp>
        <p:nvSpPr>
          <p:cNvPr id="7" name="ZoneTexte 5">
            <a:extLst>
              <a:ext uri="{FF2B5EF4-FFF2-40B4-BE49-F238E27FC236}">
                <a16:creationId xmlns:a16="http://schemas.microsoft.com/office/drawing/2014/main" id="{ED22231B-2007-4D49-0A34-01B61796D2DD}"/>
              </a:ext>
            </a:extLst>
          </p:cNvPr>
          <p:cNvSpPr txBox="1"/>
          <p:nvPr/>
        </p:nvSpPr>
        <p:spPr>
          <a:xfrm>
            <a:off x="124152" y="4579695"/>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6. </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Health and Safety</a:t>
            </a:r>
          </a:p>
        </p:txBody>
      </p:sp>
      <p:sp>
        <p:nvSpPr>
          <p:cNvPr id="9" name="ZoneTexte 5">
            <a:extLst>
              <a:ext uri="{FF2B5EF4-FFF2-40B4-BE49-F238E27FC236}">
                <a16:creationId xmlns:a16="http://schemas.microsoft.com/office/drawing/2014/main" id="{D5DE3C0E-A739-9F43-FA70-C90ACBF2F056}"/>
              </a:ext>
            </a:extLst>
          </p:cNvPr>
          <p:cNvSpPr txBox="1"/>
          <p:nvPr/>
        </p:nvSpPr>
        <p:spPr>
          <a:xfrm>
            <a:off x="124152" y="5264589"/>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7. Skills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10" name="ZoneTexte 5">
            <a:extLst>
              <a:ext uri="{FF2B5EF4-FFF2-40B4-BE49-F238E27FC236}">
                <a16:creationId xmlns:a16="http://schemas.microsoft.com/office/drawing/2014/main" id="{757CBB27-B681-2477-C6A6-1C7B1902D6D6}"/>
              </a:ext>
            </a:extLst>
          </p:cNvPr>
          <p:cNvSpPr txBox="1"/>
          <p:nvPr/>
        </p:nvSpPr>
        <p:spPr>
          <a:xfrm>
            <a:off x="124152" y="3225298"/>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 Working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13" name="ZoneTexte 5">
            <a:extLst>
              <a:ext uri="{FF2B5EF4-FFF2-40B4-BE49-F238E27FC236}">
                <a16:creationId xmlns:a16="http://schemas.microsoft.com/office/drawing/2014/main" id="{1432CEF8-03CA-4EA7-408F-1D108B278E3D}"/>
              </a:ext>
            </a:extLst>
          </p:cNvPr>
          <p:cNvSpPr txBox="1"/>
          <p:nvPr/>
        </p:nvSpPr>
        <p:spPr>
          <a:xfrm>
            <a:off x="124152" y="3910191"/>
            <a:ext cx="2198024" cy="615553"/>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5. Representation security</a:t>
            </a: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17" name="ZoneTexte 5">
            <a:extLst>
              <a:ext uri="{FF2B5EF4-FFF2-40B4-BE49-F238E27FC236}">
                <a16:creationId xmlns:a16="http://schemas.microsoft.com/office/drawing/2014/main" id="{DAC46EC1-567F-96C8-68F8-9FEEB9C15C29}"/>
              </a:ext>
            </a:extLst>
          </p:cNvPr>
          <p:cNvSpPr txBox="1"/>
          <p:nvPr/>
        </p:nvSpPr>
        <p:spPr>
          <a:xfrm>
            <a:off x="124152" y="5264589"/>
            <a:ext cx="2198024" cy="630942"/>
          </a:xfrm>
          <a:prstGeom prst="rect">
            <a:avLst/>
          </a:prstGeom>
          <a:solidFill>
            <a:srgbClr val="026664"/>
          </a:solidFill>
          <a:ln>
            <a:solidFill>
              <a:srgbClr val="026664"/>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7. Skills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18" name="ZoneTexte 5">
            <a:extLst>
              <a:ext uri="{FF2B5EF4-FFF2-40B4-BE49-F238E27FC236}">
                <a16:creationId xmlns:a16="http://schemas.microsoft.com/office/drawing/2014/main" id="{566203C3-E78C-559F-E1FE-836790C566F6}"/>
              </a:ext>
            </a:extLst>
          </p:cNvPr>
          <p:cNvSpPr txBox="1"/>
          <p:nvPr/>
        </p:nvSpPr>
        <p:spPr>
          <a:xfrm>
            <a:off x="124152" y="2540405"/>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3. Place of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Tree>
    <p:extLst>
      <p:ext uri="{BB962C8B-B14F-4D97-AF65-F5344CB8AC3E}">
        <p14:creationId xmlns:p14="http://schemas.microsoft.com/office/powerpoint/2010/main" val="32602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D92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38689"/>
            <a:ext cx="7311080" cy="1824055"/>
          </a:xfrm>
        </p:spPr>
        <p:txBody>
          <a:bodyPr/>
          <a:lstStyle/>
          <a:p>
            <a:pPr marL="571500" indent="-571500">
              <a:buClr>
                <a:srgbClr val="FF0000"/>
              </a:buClr>
              <a:buSzPct val="80000"/>
              <a:buFont typeface="Wingdings 3" panose="05040102010807070707" pitchFamily="18" charset="2"/>
              <a:buChar char="u"/>
            </a:pPr>
            <a:r>
              <a:rPr lang="en-US" sz="3600" b="0" dirty="0">
                <a:solidFill>
                  <a:schemeClr val="bg1"/>
                </a:solidFill>
              </a:rPr>
              <a:t>Indicators referring to persons/jobs and work activities</a:t>
            </a:r>
            <a:br>
              <a:rPr kumimoji="0" lang="en-GB" sz="4000" b="1"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Calibri" panose="020F0502020204030204" pitchFamily="34" charset="0"/>
              </a:rPr>
            </a:br>
            <a:r>
              <a:rPr lang="en-GB" dirty="0">
                <a:solidFill>
                  <a:schemeClr val="bg1"/>
                </a:solidFill>
              </a:rPr>
              <a:t>Levels of protections</a:t>
            </a:r>
            <a:endParaRPr lang="en-GB" b="0" dirty="0">
              <a:solidFill>
                <a:schemeClr val="bg1"/>
              </a:solidFill>
            </a:endParaRPr>
          </a:p>
        </p:txBody>
      </p:sp>
    </p:spTree>
    <p:extLst>
      <p:ext uri="{BB962C8B-B14F-4D97-AF65-F5344CB8AC3E}">
        <p14:creationId xmlns:p14="http://schemas.microsoft.com/office/powerpoint/2010/main" val="3094087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908D349-7B39-4C32-9A1B-BCDDFBD5C9B3}"/>
              </a:ext>
            </a:extLst>
          </p:cNvPr>
          <p:cNvSpPr txBox="1"/>
          <p:nvPr/>
        </p:nvSpPr>
        <p:spPr>
          <a:xfrm>
            <a:off x="7482491" y="628064"/>
            <a:ext cx="4734805" cy="101566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GB" sz="1500" b="1" i="0" u="none" strike="noStrike" kern="1200" cap="none" spc="0" normalizeH="0" baseline="0" noProof="0" dirty="0">
                <a:ln>
                  <a:noFill/>
                </a:ln>
                <a:solidFill>
                  <a:schemeClr val="accent2"/>
                </a:solidFill>
                <a:effectLst/>
                <a:uLnTx/>
                <a:uFillTx/>
                <a:latin typeface="Calibri" panose="020F0502020204030204" pitchFamily="34" charset="0"/>
                <a:ea typeface="+mn-ea"/>
                <a:cs typeface="Calibri" panose="020F0502020204030204" pitchFamily="34" charset="0"/>
              </a:rPr>
              <a:t>Uruguay</a:t>
            </a:r>
            <a:r>
              <a:rPr kumimoji="0" lang="en-GB" sz="15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 Percentage of independent workers, respectively, with an informal or a formal main job, who contribute on a voluntary or mandatory basis to job-related statutory social security insurance</a:t>
            </a:r>
            <a:r>
              <a:rPr kumimoji="0" lang="en-US" sz="15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(ECH 2019)</a:t>
            </a:r>
            <a:endParaRPr kumimoji="0" lang="en-GB" sz="15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8" name="Title 1">
            <a:extLst>
              <a:ext uri="{FF2B5EF4-FFF2-40B4-BE49-F238E27FC236}">
                <a16:creationId xmlns:a16="http://schemas.microsoft.com/office/drawing/2014/main" id="{73A27AB8-70E9-4E96-9749-ECFBE59A2FF0}"/>
              </a:ext>
            </a:extLst>
          </p:cNvPr>
          <p:cNvSpPr>
            <a:spLocks noGrp="1"/>
          </p:cNvSpPr>
          <p:nvPr>
            <p:ph type="title"/>
          </p:nvPr>
        </p:nvSpPr>
        <p:spPr>
          <a:xfrm>
            <a:off x="3148532" y="45888"/>
            <a:ext cx="8989658" cy="519359"/>
          </a:xfrm>
        </p:spPr>
        <p:txBody>
          <a:bodyPr/>
          <a:lstStyle/>
          <a:p>
            <a:r>
              <a:rPr lang="fr-FR" sz="3600" b="0" dirty="0">
                <a:solidFill>
                  <a:srgbClr val="026866"/>
                </a:solidFill>
                <a:latin typeface="Calibri" panose="020F0502020204030204" pitchFamily="34" charset="0"/>
                <a:ea typeface="Verdana" panose="020B0604030504040204" pitchFamily="34" charset="0"/>
                <a:cs typeface="Calibri" panose="020F0502020204030204" pitchFamily="34" charset="0"/>
              </a:rPr>
              <a:t>R</a:t>
            </a:r>
            <a:r>
              <a:rPr lang="en-GB" sz="3600" b="0" dirty="0" err="1">
                <a:solidFill>
                  <a:schemeClr val="accent5">
                    <a:lumMod val="50000"/>
                  </a:schemeClr>
                </a:solidFill>
                <a:latin typeface="Calibri" panose="020F0502020204030204" pitchFamily="34" charset="0"/>
                <a:cs typeface="Calibri" panose="020F0502020204030204" pitchFamily="34" charset="0"/>
              </a:rPr>
              <a:t>eference</a:t>
            </a:r>
            <a:r>
              <a:rPr lang="en-GB" sz="3600" b="0" dirty="0">
                <a:solidFill>
                  <a:schemeClr val="accent5">
                    <a:lumMod val="50000"/>
                  </a:schemeClr>
                </a:solidFill>
                <a:latin typeface="Calibri" panose="020F0502020204030204" pitchFamily="34" charset="0"/>
                <a:cs typeface="Calibri" panose="020F0502020204030204" pitchFamily="34" charset="0"/>
              </a:rPr>
              <a:t> unit: </a:t>
            </a:r>
            <a:r>
              <a:rPr lang="en-GB" sz="3600" dirty="0">
                <a:solidFill>
                  <a:schemeClr val="accent5">
                    <a:lumMod val="50000"/>
                  </a:schemeClr>
                </a:solidFill>
                <a:latin typeface="Calibri" panose="020F0502020204030204" pitchFamily="34" charset="0"/>
                <a:cs typeface="Calibri" panose="020F0502020204030204" pitchFamily="34" charset="0"/>
              </a:rPr>
              <a:t>Jobs</a:t>
            </a:r>
            <a:r>
              <a:rPr lang="en-GB" sz="3600" b="0" dirty="0">
                <a:solidFill>
                  <a:schemeClr val="accent5">
                    <a:lumMod val="50000"/>
                  </a:schemeClr>
                </a:solidFill>
                <a:latin typeface="Calibri" panose="020F0502020204030204" pitchFamily="34" charset="0"/>
                <a:cs typeface="Calibri" panose="020F0502020204030204" pitchFamily="34" charset="0"/>
              </a:rPr>
              <a:t> | Levels of protection</a:t>
            </a:r>
            <a:endParaRPr lang="en-GB" sz="3600" b="0" dirty="0">
              <a:solidFill>
                <a:schemeClr val="accent5">
                  <a:lumMod val="50000"/>
                </a:schemeClr>
              </a:solidFill>
              <a:latin typeface="Verdana" panose="020B0604030504040204" pitchFamily="34" charset="0"/>
              <a:ea typeface="Verdana" panose="020B0604030504040204" pitchFamily="34" charset="0"/>
            </a:endParaRPr>
          </a:p>
        </p:txBody>
      </p:sp>
      <p:sp>
        <p:nvSpPr>
          <p:cNvPr id="14" name="Rectangle 13">
            <a:extLst>
              <a:ext uri="{FF2B5EF4-FFF2-40B4-BE49-F238E27FC236}">
                <a16:creationId xmlns:a16="http://schemas.microsoft.com/office/drawing/2014/main" id="{15370A6C-5735-4756-861C-DF62BB579ED2}"/>
              </a:ext>
            </a:extLst>
          </p:cNvPr>
          <p:cNvSpPr/>
          <p:nvPr/>
        </p:nvSpPr>
        <p:spPr>
          <a:xfrm>
            <a:off x="172464" y="5805297"/>
            <a:ext cx="2075299" cy="36666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Dimension </a:t>
            </a:r>
            <a:r>
              <a:rPr kumimoji="0" lang="fr-FR" sz="1800" b="1" i="0" u="none" strike="noStrike" kern="1200" cap="none" spc="0" normalizeH="0" baseline="0" noProof="0" dirty="0">
                <a:ln>
                  <a:noFill/>
                </a:ln>
                <a:solidFill>
                  <a:srgbClr val="FFFFFF"/>
                </a:solidFill>
                <a:effectLst/>
                <a:uLnTx/>
                <a:uFillTx/>
                <a:latin typeface="Arial" panose="020B0604020202020204"/>
                <a:ea typeface="+mn-ea"/>
                <a:cs typeface="+mn-cs"/>
              </a:rPr>
              <a:t>D</a:t>
            </a:r>
            <a:endPar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BCE24FCB-62C2-4B0D-8A27-592EF228D7E7}"/>
              </a:ext>
            </a:extLst>
          </p:cNvPr>
          <p:cNvSpPr/>
          <p:nvPr/>
        </p:nvSpPr>
        <p:spPr>
          <a:xfrm>
            <a:off x="172464" y="6270008"/>
            <a:ext cx="2066494" cy="278150"/>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130a</a:t>
            </a:r>
            <a:endParaRPr kumimoji="0" lang="en-GB"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endParaRPr>
          </a:p>
        </p:txBody>
      </p:sp>
      <p:pic>
        <p:nvPicPr>
          <p:cNvPr id="9" name="Image 8">
            <a:extLst>
              <a:ext uri="{FF2B5EF4-FFF2-40B4-BE49-F238E27FC236}">
                <a16:creationId xmlns:a16="http://schemas.microsoft.com/office/drawing/2014/main" id="{461E56F1-3FFA-9666-786F-3B052389CE1D}"/>
              </a:ext>
            </a:extLst>
          </p:cNvPr>
          <p:cNvPicPr>
            <a:picLocks noChangeAspect="1"/>
          </p:cNvPicPr>
          <p:nvPr/>
        </p:nvPicPr>
        <p:blipFill>
          <a:blip r:embed="rId2"/>
          <a:stretch>
            <a:fillRect/>
          </a:stretch>
        </p:blipFill>
        <p:spPr>
          <a:xfrm>
            <a:off x="7687970" y="1564813"/>
            <a:ext cx="4343969" cy="2199689"/>
          </a:xfrm>
          <a:prstGeom prst="rect">
            <a:avLst/>
          </a:prstGeom>
        </p:spPr>
      </p:pic>
      <p:sp>
        <p:nvSpPr>
          <p:cNvPr id="3" name="Flèche : droite 14">
            <a:extLst>
              <a:ext uri="{FF2B5EF4-FFF2-40B4-BE49-F238E27FC236}">
                <a16:creationId xmlns:a16="http://schemas.microsoft.com/office/drawing/2014/main" id="{74903D3C-D998-C724-7682-C8229092D663}"/>
              </a:ext>
            </a:extLst>
          </p:cNvPr>
          <p:cNvSpPr/>
          <p:nvPr/>
        </p:nvSpPr>
        <p:spPr>
          <a:xfrm>
            <a:off x="493746" y="485375"/>
            <a:ext cx="1825248" cy="813292"/>
          </a:xfrm>
          <a:prstGeom prst="rightArrow">
            <a:avLst>
              <a:gd name="adj1" fmla="val 60708"/>
              <a:gd name="adj2" fmla="val 50000"/>
            </a:avLst>
          </a:prstGeom>
          <a:solidFill>
            <a:srgbClr val="05B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Para. 130a</a:t>
            </a:r>
          </a:p>
        </p:txBody>
      </p:sp>
      <p:sp>
        <p:nvSpPr>
          <p:cNvPr id="7" name="Flèche : droite 17">
            <a:extLst>
              <a:ext uri="{FF2B5EF4-FFF2-40B4-BE49-F238E27FC236}">
                <a16:creationId xmlns:a16="http://schemas.microsoft.com/office/drawing/2014/main" id="{E58A95C2-7D96-A189-31FF-27FFFAB51174}"/>
              </a:ext>
            </a:extLst>
          </p:cNvPr>
          <p:cNvSpPr/>
          <p:nvPr/>
        </p:nvSpPr>
        <p:spPr>
          <a:xfrm>
            <a:off x="108857" y="21315"/>
            <a:ext cx="1955375" cy="845153"/>
          </a:xfrm>
          <a:prstGeom prst="rightArrow">
            <a:avLst>
              <a:gd name="adj1" fmla="val 66062"/>
              <a:gd name="adj2" fmla="val 50000"/>
            </a:avLst>
          </a:prstGeom>
          <a:solidFill>
            <a:srgbClr val="0495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FFFFFF"/>
                </a:solidFill>
                <a:effectLst/>
                <a:uLnTx/>
                <a:uFillTx/>
                <a:latin typeface="Arial" panose="020B0604020202020204"/>
                <a:ea typeface="+mn-ea"/>
                <a:cs typeface="+mn-cs"/>
              </a:rPr>
              <a:t>Informal </a:t>
            </a:r>
            <a:r>
              <a:rPr kumimoji="0" lang="fr-FR" sz="1600" b="0" i="0" u="none" strike="noStrike" kern="1200" cap="none" spc="0" normalizeH="0" baseline="0" noProof="0" dirty="0" err="1">
                <a:ln>
                  <a:noFill/>
                </a:ln>
                <a:solidFill>
                  <a:srgbClr val="FFFFFF"/>
                </a:solidFill>
                <a:effectLst/>
                <a:uLnTx/>
                <a:uFillTx/>
                <a:latin typeface="Arial" panose="020B0604020202020204"/>
                <a:ea typeface="+mn-ea"/>
                <a:cs typeface="+mn-cs"/>
              </a:rPr>
              <a:t>employment</a:t>
            </a:r>
            <a:endParaRPr kumimoji="0" lang="fr-FR"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ZoneTexte 5">
            <a:extLst>
              <a:ext uri="{FF2B5EF4-FFF2-40B4-BE49-F238E27FC236}">
                <a16:creationId xmlns:a16="http://schemas.microsoft.com/office/drawing/2014/main" id="{AF321002-FD08-7FAD-0F70-030A6F7CF53D}"/>
              </a:ext>
            </a:extLst>
          </p:cNvPr>
          <p:cNvSpPr txBox="1"/>
          <p:nvPr/>
        </p:nvSpPr>
        <p:spPr>
          <a:xfrm>
            <a:off x="181269" y="1784596"/>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600" dirty="0">
                <a:solidFill>
                  <a:prstClr val="white"/>
                </a:solidFill>
                <a:latin typeface="Calibri" panose="020F0502020204030204" pitchFamily="34" charset="0"/>
                <a:sym typeface="Helvetica Neue"/>
              </a:rPr>
              <a:t>1. Extent of informality</a:t>
            </a:r>
          </a:p>
        </p:txBody>
      </p:sp>
      <p:sp>
        <p:nvSpPr>
          <p:cNvPr id="11" name="ZoneTexte 5">
            <a:extLst>
              <a:ext uri="{FF2B5EF4-FFF2-40B4-BE49-F238E27FC236}">
                <a16:creationId xmlns:a16="http://schemas.microsoft.com/office/drawing/2014/main" id="{1930CDE9-8E22-E4F1-9FA7-F4D8C51F6474}"/>
              </a:ext>
            </a:extLst>
          </p:cNvPr>
          <p:cNvSpPr txBox="1"/>
          <p:nvPr/>
        </p:nvSpPr>
        <p:spPr>
          <a:xfrm>
            <a:off x="181269" y="2423479"/>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600" dirty="0">
                <a:solidFill>
                  <a:prstClr val="white"/>
                </a:solidFill>
                <a:latin typeface="Calibri" panose="020F0502020204030204" pitchFamily="34" charset="0"/>
                <a:sym typeface="Helvetica Neue"/>
              </a:rPr>
              <a:t>2. Composition of informality</a:t>
            </a:r>
          </a:p>
        </p:txBody>
      </p:sp>
      <p:sp>
        <p:nvSpPr>
          <p:cNvPr id="13" name="ZoneTexte 5">
            <a:extLst>
              <a:ext uri="{FF2B5EF4-FFF2-40B4-BE49-F238E27FC236}">
                <a16:creationId xmlns:a16="http://schemas.microsoft.com/office/drawing/2014/main" id="{C7B44EB3-BF5E-D221-D831-BC8BFAC267AD}"/>
              </a:ext>
            </a:extLst>
          </p:cNvPr>
          <p:cNvSpPr txBox="1"/>
          <p:nvPr/>
        </p:nvSpPr>
        <p:spPr>
          <a:xfrm>
            <a:off x="181269" y="3701245"/>
            <a:ext cx="2066494" cy="584775"/>
          </a:xfrm>
          <a:prstGeom prst="rect">
            <a:avLst/>
          </a:prstGeom>
          <a:solidFill>
            <a:srgbClr val="026664"/>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600" dirty="0">
                <a:solidFill>
                  <a:prstClr val="white"/>
                </a:solidFill>
                <a:latin typeface="Calibri" panose="020F0502020204030204" pitchFamily="34" charset="0"/>
                <a:sym typeface="Helvetica Neue"/>
              </a:rPr>
              <a:t>4. Working conditions &amp; productivity</a:t>
            </a:r>
          </a:p>
        </p:txBody>
      </p:sp>
      <p:sp>
        <p:nvSpPr>
          <p:cNvPr id="15" name="ZoneTexte 5">
            <a:extLst>
              <a:ext uri="{FF2B5EF4-FFF2-40B4-BE49-F238E27FC236}">
                <a16:creationId xmlns:a16="http://schemas.microsoft.com/office/drawing/2014/main" id="{E36DAA50-F342-FAB2-14ED-D17814AD8FC0}"/>
              </a:ext>
            </a:extLst>
          </p:cNvPr>
          <p:cNvSpPr txBox="1"/>
          <p:nvPr/>
        </p:nvSpPr>
        <p:spPr>
          <a:xfrm>
            <a:off x="181269" y="4340128"/>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600" dirty="0">
                <a:solidFill>
                  <a:prstClr val="white"/>
                </a:solidFill>
                <a:latin typeface="Calibri" panose="020F0502020204030204" pitchFamily="34" charset="0"/>
                <a:sym typeface="Helvetica Neue"/>
              </a:rPr>
              <a:t>5. Contextual vulnerability</a:t>
            </a:r>
          </a:p>
        </p:txBody>
      </p:sp>
      <p:sp>
        <p:nvSpPr>
          <p:cNvPr id="16" name="ZoneTexte 5">
            <a:extLst>
              <a:ext uri="{FF2B5EF4-FFF2-40B4-BE49-F238E27FC236}">
                <a16:creationId xmlns:a16="http://schemas.microsoft.com/office/drawing/2014/main" id="{BB946EAD-9AA8-059A-6409-A21F59FAD9B4}"/>
              </a:ext>
            </a:extLst>
          </p:cNvPr>
          <p:cNvSpPr txBox="1"/>
          <p:nvPr/>
        </p:nvSpPr>
        <p:spPr>
          <a:xfrm>
            <a:off x="181269" y="4979013"/>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600" dirty="0">
                <a:solidFill>
                  <a:prstClr val="white"/>
                </a:solidFill>
                <a:latin typeface="Calibri" panose="020F0502020204030204" pitchFamily="34" charset="0"/>
                <a:sym typeface="Helvetica Neue"/>
              </a:rPr>
              <a:t>6. Other structural factors</a:t>
            </a:r>
          </a:p>
        </p:txBody>
      </p:sp>
      <p:sp>
        <p:nvSpPr>
          <p:cNvPr id="17" name="ZoneTexte 2">
            <a:extLst>
              <a:ext uri="{FF2B5EF4-FFF2-40B4-BE49-F238E27FC236}">
                <a16:creationId xmlns:a16="http://schemas.microsoft.com/office/drawing/2014/main" id="{E5865007-5243-DE33-564A-7466EC0D22A1}"/>
              </a:ext>
            </a:extLst>
          </p:cNvPr>
          <p:cNvSpPr txBox="1"/>
          <p:nvPr/>
        </p:nvSpPr>
        <p:spPr>
          <a:xfrm>
            <a:off x="108857" y="1374439"/>
            <a:ext cx="2147773" cy="369332"/>
          </a:xfrm>
          <a:prstGeom prst="rect">
            <a:avLst/>
          </a:prstGeom>
          <a:noFill/>
        </p:spPr>
        <p:txBody>
          <a:bodyPr wrap="square" rtlCol="0">
            <a:spAutoFit/>
          </a:bodyPr>
          <a:lstStyle/>
          <a:p>
            <a:pPr>
              <a:defRPr/>
            </a:pPr>
            <a:r>
              <a:rPr lang="fr-FR" dirty="0">
                <a:solidFill>
                  <a:prstClr val="black"/>
                </a:solidFill>
                <a:latin typeface="Calibri"/>
              </a:rPr>
              <a:t>Main dimensions</a:t>
            </a:r>
          </a:p>
        </p:txBody>
      </p:sp>
      <p:sp>
        <p:nvSpPr>
          <p:cNvPr id="18" name="ZoneTexte 5">
            <a:extLst>
              <a:ext uri="{FF2B5EF4-FFF2-40B4-BE49-F238E27FC236}">
                <a16:creationId xmlns:a16="http://schemas.microsoft.com/office/drawing/2014/main" id="{04798AAB-DFDC-A445-D3B4-3D18BD3F4BE4}"/>
              </a:ext>
            </a:extLst>
          </p:cNvPr>
          <p:cNvSpPr txBox="1"/>
          <p:nvPr/>
        </p:nvSpPr>
        <p:spPr>
          <a:xfrm>
            <a:off x="181269" y="3062362"/>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600" dirty="0">
                <a:solidFill>
                  <a:prstClr val="white"/>
                </a:solidFill>
                <a:latin typeface="Calibri" panose="020F0502020204030204" pitchFamily="34" charset="0"/>
                <a:sym typeface="Helvetica Neue"/>
              </a:rPr>
              <a:t>3. Exposure to informality</a:t>
            </a:r>
          </a:p>
        </p:txBody>
      </p:sp>
      <p:sp>
        <p:nvSpPr>
          <p:cNvPr id="30" name="TextBox 29">
            <a:extLst>
              <a:ext uri="{FF2B5EF4-FFF2-40B4-BE49-F238E27FC236}">
                <a16:creationId xmlns:a16="http://schemas.microsoft.com/office/drawing/2014/main" id="{90C699E5-8679-C862-B60D-8E4ED1E5E631}"/>
              </a:ext>
            </a:extLst>
          </p:cNvPr>
          <p:cNvSpPr txBox="1"/>
          <p:nvPr/>
        </p:nvSpPr>
        <p:spPr>
          <a:xfrm>
            <a:off x="7482491" y="610523"/>
            <a:ext cx="4734805" cy="1015663"/>
          </a:xfrm>
          <a:prstGeom prst="rect">
            <a:avLst/>
          </a:prstGeom>
          <a:solidFill>
            <a:schemeClr val="bg1"/>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GB" sz="1500" b="1" i="0" u="none" strike="noStrike" kern="1200" cap="none" spc="0" normalizeH="0" baseline="0" noProof="0" dirty="0">
                <a:ln>
                  <a:noFill/>
                </a:ln>
                <a:solidFill>
                  <a:schemeClr val="accent2"/>
                </a:solidFill>
                <a:effectLst/>
                <a:uLnTx/>
                <a:uFillTx/>
                <a:latin typeface="Calibri" panose="020F0502020204030204" pitchFamily="34" charset="0"/>
                <a:ea typeface="+mn-ea"/>
                <a:cs typeface="Calibri" panose="020F0502020204030204" pitchFamily="34" charset="0"/>
              </a:rPr>
              <a:t>Jamaica</a:t>
            </a:r>
            <a:r>
              <a:rPr kumimoji="0" lang="en-GB" sz="15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 Percentage of independent workers, respectively, with an informal or a formal main job, who contribute on a voluntary or mandatory basis to job-related statutory social security insurance</a:t>
            </a:r>
            <a:r>
              <a:rPr kumimoji="0" lang="en-US" sz="15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(LFS 2022)</a:t>
            </a:r>
            <a:endParaRPr kumimoji="0" lang="en-GB" sz="15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31" name="TextBox 30">
            <a:extLst>
              <a:ext uri="{FF2B5EF4-FFF2-40B4-BE49-F238E27FC236}">
                <a16:creationId xmlns:a16="http://schemas.microsoft.com/office/drawing/2014/main" id="{DE1A2BE3-A6B9-5768-466F-3D9359E4C10D}"/>
              </a:ext>
            </a:extLst>
          </p:cNvPr>
          <p:cNvSpPr txBox="1"/>
          <p:nvPr/>
        </p:nvSpPr>
        <p:spPr>
          <a:xfrm>
            <a:off x="7457195" y="3857633"/>
            <a:ext cx="4734805" cy="7848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GB" sz="1500" b="1" i="0" u="none" strike="noStrike" kern="1200" cap="none" spc="0" normalizeH="0" baseline="0" noProof="0" dirty="0">
                <a:ln>
                  <a:noFill/>
                </a:ln>
                <a:solidFill>
                  <a:schemeClr val="accent2"/>
                </a:solidFill>
                <a:effectLst/>
                <a:uLnTx/>
                <a:uFillTx/>
                <a:latin typeface="Calibri" panose="020F0502020204030204" pitchFamily="34" charset="0"/>
                <a:ea typeface="+mn-ea"/>
                <a:cs typeface="Calibri" panose="020F0502020204030204" pitchFamily="34" charset="0"/>
              </a:rPr>
              <a:t>Selected</a:t>
            </a:r>
            <a:r>
              <a:rPr kumimoji="0" lang="en-GB" sz="1500" b="1" i="0" u="none" strike="noStrike" kern="1200" cap="none" spc="0" normalizeH="0" noProof="0" dirty="0">
                <a:ln>
                  <a:noFill/>
                </a:ln>
                <a:solidFill>
                  <a:schemeClr val="accent2"/>
                </a:solidFill>
                <a:effectLst/>
                <a:uLnTx/>
                <a:uFillTx/>
                <a:latin typeface="Calibri" panose="020F0502020204030204" pitchFamily="34" charset="0"/>
                <a:ea typeface="+mn-ea"/>
                <a:cs typeface="Calibri" panose="020F0502020204030204" pitchFamily="34" charset="0"/>
              </a:rPr>
              <a:t> countries </a:t>
            </a:r>
            <a:r>
              <a:rPr kumimoji="0" lang="en-GB" sz="15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Percentage of employees with formal &amp; informal main jobs with effective access to employment benefits (%)</a:t>
            </a:r>
            <a:endParaRPr kumimoji="0" lang="en-GB" sz="14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32" name="Rectangle 31">
            <a:extLst>
              <a:ext uri="{FF2B5EF4-FFF2-40B4-BE49-F238E27FC236}">
                <a16:creationId xmlns:a16="http://schemas.microsoft.com/office/drawing/2014/main" id="{186B137B-B1AF-29E1-478F-7EE3C06D74DB}"/>
              </a:ext>
            </a:extLst>
          </p:cNvPr>
          <p:cNvSpPr/>
          <p:nvPr/>
        </p:nvSpPr>
        <p:spPr>
          <a:xfrm>
            <a:off x="2475843" y="1319782"/>
            <a:ext cx="4945334" cy="5347291"/>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600"/>
              </a:spcAft>
              <a:buClr>
                <a:srgbClr val="05D2D2">
                  <a:lumMod val="50000"/>
                </a:srgbClr>
              </a:buClr>
              <a:buSzTx/>
              <a:buFont typeface="Wingdings 2" panose="05020102010507070707" pitchFamily="18" charset="2"/>
              <a:buChar char="Î"/>
              <a:tabLst/>
              <a:defRPr/>
            </a:pPr>
            <a:endParaRPr kumimoji="0" lang="en-US" sz="500" b="1" i="0" u="none" strike="noStrike" kern="1200" cap="none" spc="0" normalizeH="0" baseline="0" noProof="0" dirty="0">
              <a:ln>
                <a:noFill/>
              </a:ln>
              <a:solidFill>
                <a:srgbClr val="05D2D2">
                  <a:lumMod val="50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600"/>
              </a:spcAft>
              <a:buClr>
                <a:srgbClr val="05D2D2">
                  <a:lumMod val="50000"/>
                </a:srgbClr>
              </a:buClr>
              <a:buSzTx/>
              <a:buFont typeface="Wingdings 2" panose="05020102010507070707" pitchFamily="18" charset="2"/>
              <a:buChar char="Î"/>
              <a:tabLst/>
              <a:defRPr/>
            </a:pPr>
            <a:endParaRPr kumimoji="0" lang="en-US" sz="1800" b="1" i="0" u="none" strike="noStrike" kern="1200" cap="none" spc="0" normalizeH="0" baseline="0" noProof="0" dirty="0">
              <a:ln>
                <a:noFill/>
              </a:ln>
              <a:solidFill>
                <a:srgbClr val="05D2D2">
                  <a:lumMod val="50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600"/>
              </a:spcAft>
              <a:buClr>
                <a:srgbClr val="05D2D2">
                  <a:lumMod val="50000"/>
                </a:srgbClr>
              </a:buClr>
              <a:buSzTx/>
              <a:buFont typeface="Wingdings 2" panose="05020102010507070707" pitchFamily="18" charset="2"/>
              <a:buChar char="Î"/>
              <a:tabLst/>
              <a:defRPr/>
            </a:pPr>
            <a:r>
              <a:rPr kumimoji="0" lang="en-US" sz="1800" b="0" i="0" u="none" strike="noStrike" kern="1200" cap="none" spc="0" normalizeH="0" baseline="0" noProof="0" dirty="0">
                <a:ln>
                  <a:noFill/>
                </a:ln>
                <a:solidFill>
                  <a:srgbClr val="05D2D2">
                    <a:lumMod val="50000"/>
                  </a:srgbClr>
                </a:solidFill>
                <a:effectLst/>
                <a:uLnTx/>
                <a:uFillTx/>
                <a:latin typeface="Calibri" panose="020F0502020204030204" pitchFamily="34" charset="0"/>
                <a:ea typeface="+mn-ea"/>
                <a:cs typeface="Calibri" panose="020F0502020204030204" pitchFamily="34" charset="0"/>
              </a:rPr>
              <a:t>Objectives </a:t>
            </a:r>
          </a:p>
          <a:p>
            <a:pPr marL="276225" marR="0" lvl="1" indent="-190500" algn="l" defTabSz="914400" rtl="0" eaLnBrk="1" fontAlgn="auto" latinLnBrk="0" hangingPunct="1">
              <a:lnSpc>
                <a:spcPct val="100000"/>
              </a:lnSpc>
              <a:spcBef>
                <a:spcPts val="0"/>
              </a:spcBef>
              <a:spcAft>
                <a:spcPts val="100"/>
              </a:spcAft>
              <a:buClr>
                <a:srgbClr val="05D2D2">
                  <a:lumMod val="50000"/>
                </a:srgbClr>
              </a:buClr>
              <a:buSzTx/>
              <a:buFont typeface="Wingdings 2" panose="05020102010507070707" pitchFamily="18" charset="2"/>
              <a:buChar char="Î"/>
              <a:tabLst/>
              <a:defRPr/>
            </a:pPr>
            <a:r>
              <a:rPr kumimoji="0" lang="en-GB"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Identify/assess levels of protection and vulnerabilities associated to the person’s main job</a:t>
            </a:r>
          </a:p>
          <a:p>
            <a:pPr marL="276225" marR="0" lvl="1" indent="-190500" algn="l" defTabSz="914400" rtl="0" eaLnBrk="1" fontAlgn="auto" latinLnBrk="0" hangingPunct="1">
              <a:lnSpc>
                <a:spcPct val="100000"/>
              </a:lnSpc>
              <a:spcBef>
                <a:spcPts val="0"/>
              </a:spcBef>
              <a:spcAft>
                <a:spcPts val="100"/>
              </a:spcAft>
              <a:buClr>
                <a:srgbClr val="05D2D2">
                  <a:lumMod val="50000"/>
                </a:srgbClr>
              </a:buClr>
              <a:buSzTx/>
              <a:buFont typeface="Wingdings 2" panose="05020102010507070707" pitchFamily="18" charset="2"/>
              <a:buChar char="Î"/>
              <a:tabLst/>
              <a:defRPr/>
            </a:pPr>
            <a:r>
              <a:rPr lang="en-GB" sz="1700" dirty="0">
                <a:solidFill>
                  <a:srgbClr val="000000">
                    <a:lumMod val="95000"/>
                    <a:lumOff val="5000"/>
                  </a:srgbClr>
                </a:solidFill>
                <a:latin typeface="Calibri" panose="020F0502020204030204" pitchFamily="34" charset="0"/>
                <a:cs typeface="Calibri" panose="020F0502020204030204" pitchFamily="34" charset="0"/>
              </a:rPr>
              <a:t>To be complemented by other sources of vulnerabilities (e.g. Contextual vulnerabilities)</a:t>
            </a:r>
            <a:endParaRPr kumimoji="0" lang="en-GB"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33" name="Rectangle 32">
            <a:extLst>
              <a:ext uri="{FF2B5EF4-FFF2-40B4-BE49-F238E27FC236}">
                <a16:creationId xmlns:a16="http://schemas.microsoft.com/office/drawing/2014/main" id="{3F6B3196-9926-781C-6D4A-A20A21F0FEDD}"/>
              </a:ext>
            </a:extLst>
          </p:cNvPr>
          <p:cNvSpPr/>
          <p:nvPr/>
        </p:nvSpPr>
        <p:spPr>
          <a:xfrm>
            <a:off x="2907439" y="943874"/>
            <a:ext cx="4082141" cy="905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FFFFFF"/>
                </a:solidFill>
                <a:latin typeface="Arial" panose="020B0604020202020204"/>
              </a:rPr>
              <a:t>4</a:t>
            </a: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rPr>
              <a:t>Levels of protection </a:t>
            </a: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and working conditions for those in informal versus formal employment </a:t>
            </a:r>
          </a:p>
        </p:txBody>
      </p:sp>
      <p:sp>
        <p:nvSpPr>
          <p:cNvPr id="34" name="TextBox 33">
            <a:extLst>
              <a:ext uri="{FF2B5EF4-FFF2-40B4-BE49-F238E27FC236}">
                <a16:creationId xmlns:a16="http://schemas.microsoft.com/office/drawing/2014/main" id="{4D908CD8-D2D0-D63A-D075-24155BDF5D12}"/>
              </a:ext>
            </a:extLst>
          </p:cNvPr>
          <p:cNvSpPr txBox="1"/>
          <p:nvPr/>
        </p:nvSpPr>
        <p:spPr>
          <a:xfrm>
            <a:off x="2475844" y="5538218"/>
            <a:ext cx="4927542" cy="1138773"/>
          </a:xfrm>
          <a:prstGeom prst="rect">
            <a:avLst/>
          </a:prstGeom>
          <a:noFill/>
        </p:spPr>
        <p:txBody>
          <a:bodyPr wrap="square">
            <a:spAutoFit/>
          </a:bodyPr>
          <a:lstStyle/>
          <a:p>
            <a:pPr marL="742950" marR="0" lvl="2" indent="-285750" algn="l" defTabSz="914400" rtl="0" eaLnBrk="1" fontAlgn="auto" latinLnBrk="0" hangingPunct="1">
              <a:lnSpc>
                <a:spcPct val="100000"/>
              </a:lnSpc>
              <a:spcBef>
                <a:spcPts val="0"/>
              </a:spcBef>
              <a:spcAft>
                <a:spcPts val="100"/>
              </a:spcAft>
              <a:buClr>
                <a:srgbClr val="FF0000"/>
              </a:buClr>
              <a:buSzPct val="80000"/>
              <a:buFont typeface="Wingdings 3" panose="05040102010807070707" pitchFamily="18" charset="2"/>
              <a:buChar char="u"/>
              <a:tabLst/>
              <a:defRPr/>
            </a:pPr>
            <a:r>
              <a:rPr kumimoji="0" lang="en-US"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Effective access of employees with (iv) a formal main job and (v) an informal main job to employment benefits (paid sick &amp; annual leave)</a:t>
            </a:r>
          </a:p>
        </p:txBody>
      </p:sp>
      <p:sp>
        <p:nvSpPr>
          <p:cNvPr id="35" name="TextBox 34">
            <a:extLst>
              <a:ext uri="{FF2B5EF4-FFF2-40B4-BE49-F238E27FC236}">
                <a16:creationId xmlns:a16="http://schemas.microsoft.com/office/drawing/2014/main" id="{FC096114-6DBF-B0C5-4774-5B15996346AB}"/>
              </a:ext>
            </a:extLst>
          </p:cNvPr>
          <p:cNvSpPr txBox="1"/>
          <p:nvPr/>
        </p:nvSpPr>
        <p:spPr>
          <a:xfrm>
            <a:off x="2484648" y="3602750"/>
            <a:ext cx="4918737" cy="202876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05D2D2">
                  <a:lumMod val="50000"/>
                </a:srgbClr>
              </a:buClr>
              <a:buSzTx/>
              <a:buFont typeface="Wingdings 2" panose="05020102010507070707" pitchFamily="18" charset="2"/>
              <a:buChar char="Î"/>
              <a:tabLst/>
              <a:defRPr/>
            </a:pPr>
            <a:r>
              <a:rPr kumimoji="0" lang="en-US" sz="1800" b="0" i="0" u="none" strike="noStrike" kern="1200" cap="none" spc="0" normalizeH="0" baseline="0" noProof="0" dirty="0">
                <a:ln>
                  <a:noFill/>
                </a:ln>
                <a:solidFill>
                  <a:srgbClr val="05D2D2">
                    <a:lumMod val="50000"/>
                  </a:srgbClr>
                </a:solidFill>
                <a:effectLst/>
                <a:uLnTx/>
                <a:uFillTx/>
                <a:latin typeface="Calibri" panose="020F0502020204030204" pitchFamily="34" charset="0"/>
                <a:ea typeface="+mn-ea"/>
                <a:cs typeface="Calibri" panose="020F0502020204030204" pitchFamily="34" charset="0"/>
              </a:rPr>
              <a:t>Indicators</a:t>
            </a:r>
          </a:p>
          <a:p>
            <a:pPr marL="449263" marR="0" lvl="1" indent="-263525" algn="l" defTabSz="914400" rtl="0" eaLnBrk="1" fontAlgn="auto" latinLnBrk="0" hangingPunct="1">
              <a:lnSpc>
                <a:spcPct val="100000"/>
              </a:lnSpc>
              <a:spcBef>
                <a:spcPts val="0"/>
              </a:spcBef>
              <a:spcAft>
                <a:spcPts val="100"/>
              </a:spcAft>
              <a:buClr>
                <a:srgbClr val="05D2D2">
                  <a:lumMod val="50000"/>
                </a:srgbClr>
              </a:buClr>
              <a:buSzTx/>
              <a:buFont typeface="Wingdings 2" panose="05020102010507070707" pitchFamily="18" charset="2"/>
              <a:buChar char="Î"/>
              <a:tabLst/>
              <a:defRPr/>
            </a:pPr>
            <a:r>
              <a:rPr kumimoji="0" lang="en-US" sz="17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130a) Levels of protection</a:t>
            </a:r>
            <a:r>
              <a:rPr kumimoji="0" lang="en-US"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among workers with informal and formal main jobs:  </a:t>
            </a:r>
          </a:p>
          <a:p>
            <a:pPr marL="742950" marR="0" lvl="2" indent="-285750" algn="l" defTabSz="914400" rtl="0" eaLnBrk="1" fontAlgn="auto" latinLnBrk="0" hangingPunct="1">
              <a:lnSpc>
                <a:spcPct val="100000"/>
              </a:lnSpc>
              <a:spcBef>
                <a:spcPts val="0"/>
              </a:spcBef>
              <a:spcAft>
                <a:spcPts val="100"/>
              </a:spcAft>
              <a:buClr>
                <a:srgbClr val="FF0000"/>
              </a:buClr>
              <a:buSzPct val="80000"/>
              <a:buFont typeface="Wingdings 3" panose="05040102010807070707" pitchFamily="18" charset="2"/>
              <a:buChar char="u"/>
              <a:tabLst/>
              <a:defRPr/>
            </a:pPr>
            <a:r>
              <a:rPr kumimoji="0" lang="en-US"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a:t>
            </a:r>
            <a:r>
              <a:rPr kumimoji="0" lang="en-US" sz="1700" b="0" i="0" u="none" strike="noStrike" kern="1200" cap="none" spc="0" normalizeH="0" baseline="0" noProof="0" dirty="0" err="1">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a:t>
            </a:r>
            <a:r>
              <a:rPr kumimoji="0" lang="en-US"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independent workers, (ii) contributing family workers and iii) dependent contractors contributing on a voluntary or mandatory basis to </a:t>
            </a:r>
            <a:r>
              <a:rPr kumimoji="0" lang="en-GB"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job-related statutory social security</a:t>
            </a:r>
            <a:r>
              <a:rPr kumimoji="0" lang="en-US"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a:t>
            </a:r>
          </a:p>
        </p:txBody>
      </p:sp>
      <p:pic>
        <p:nvPicPr>
          <p:cNvPr id="36" name="Picture 35">
            <a:extLst>
              <a:ext uri="{FF2B5EF4-FFF2-40B4-BE49-F238E27FC236}">
                <a16:creationId xmlns:a16="http://schemas.microsoft.com/office/drawing/2014/main" id="{0FE6EA2F-977C-CE3D-52B4-FB8BD65C223F}"/>
              </a:ext>
            </a:extLst>
          </p:cNvPr>
          <p:cNvPicPr>
            <a:picLocks noChangeAspect="1"/>
          </p:cNvPicPr>
          <p:nvPr/>
        </p:nvPicPr>
        <p:blipFill>
          <a:blip r:embed="rId3"/>
          <a:stretch>
            <a:fillRect/>
          </a:stretch>
        </p:blipFill>
        <p:spPr>
          <a:xfrm>
            <a:off x="7626655" y="1580814"/>
            <a:ext cx="4456487" cy="2246601"/>
          </a:xfrm>
          <a:prstGeom prst="rect">
            <a:avLst/>
          </a:prstGeom>
        </p:spPr>
      </p:pic>
      <p:pic>
        <p:nvPicPr>
          <p:cNvPr id="37" name="Picture 36">
            <a:extLst>
              <a:ext uri="{FF2B5EF4-FFF2-40B4-BE49-F238E27FC236}">
                <a16:creationId xmlns:a16="http://schemas.microsoft.com/office/drawing/2014/main" id="{793D8DC8-7DB4-7A6C-AD03-0CD2B561C423}"/>
              </a:ext>
            </a:extLst>
          </p:cNvPr>
          <p:cNvPicPr>
            <a:picLocks noChangeAspect="1"/>
          </p:cNvPicPr>
          <p:nvPr/>
        </p:nvPicPr>
        <p:blipFill>
          <a:blip r:embed="rId4"/>
          <a:stretch>
            <a:fillRect/>
          </a:stretch>
        </p:blipFill>
        <p:spPr>
          <a:xfrm>
            <a:off x="7457194" y="4597398"/>
            <a:ext cx="4680995" cy="2245749"/>
          </a:xfrm>
          <a:prstGeom prst="rect">
            <a:avLst/>
          </a:prstGeom>
        </p:spPr>
      </p:pic>
    </p:spTree>
    <p:extLst>
      <p:ext uri="{BB962C8B-B14F-4D97-AF65-F5344CB8AC3E}">
        <p14:creationId xmlns:p14="http://schemas.microsoft.com/office/powerpoint/2010/main" val="341470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animBg="1"/>
      <p:bldP spid="30" grpId="0" animBg="1"/>
      <p:bldP spid="31" grpId="0"/>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3A27AB8-70E9-4E96-9749-ECFBE59A2FF0}"/>
              </a:ext>
            </a:extLst>
          </p:cNvPr>
          <p:cNvSpPr>
            <a:spLocks noGrp="1"/>
          </p:cNvSpPr>
          <p:nvPr>
            <p:ph type="title"/>
          </p:nvPr>
        </p:nvSpPr>
        <p:spPr>
          <a:xfrm>
            <a:off x="3076357" y="394498"/>
            <a:ext cx="7798472" cy="575678"/>
          </a:xfrm>
        </p:spPr>
        <p:txBody>
          <a:bodyPr/>
          <a:lstStyle/>
          <a:p>
            <a:r>
              <a:rPr lang="fr-FR" sz="2800" b="0" dirty="0">
                <a:solidFill>
                  <a:srgbClr val="026866"/>
                </a:solidFill>
                <a:latin typeface="Verdana" panose="020B0604030504040204" pitchFamily="34" charset="0"/>
                <a:ea typeface="Verdana" panose="020B0604030504040204" pitchFamily="34" charset="0"/>
              </a:rPr>
              <a:t>5. </a:t>
            </a:r>
            <a:r>
              <a:rPr lang="fr-FR" sz="2800" b="0" dirty="0" err="1">
                <a:solidFill>
                  <a:srgbClr val="026866"/>
                </a:solidFill>
                <a:latin typeface="Verdana" panose="020B0604030504040204" pitchFamily="34" charset="0"/>
                <a:ea typeface="Verdana" panose="020B0604030504040204" pitchFamily="34" charset="0"/>
              </a:rPr>
              <a:t>Contextual</a:t>
            </a:r>
            <a:r>
              <a:rPr lang="fr-FR" sz="2800" b="0" dirty="0">
                <a:solidFill>
                  <a:srgbClr val="026866"/>
                </a:solidFill>
                <a:latin typeface="Verdana" panose="020B0604030504040204" pitchFamily="34" charset="0"/>
                <a:ea typeface="Verdana" panose="020B0604030504040204" pitchFamily="34" charset="0"/>
              </a:rPr>
              <a:t> </a:t>
            </a:r>
            <a:r>
              <a:rPr lang="fr-FR" sz="2800" b="0" dirty="0" err="1">
                <a:solidFill>
                  <a:srgbClr val="026866"/>
                </a:solidFill>
                <a:latin typeface="Verdana" panose="020B0604030504040204" pitchFamily="34" charset="0"/>
                <a:ea typeface="Verdana" panose="020B0604030504040204" pitchFamily="34" charset="0"/>
              </a:rPr>
              <a:t>vulnerabilitites</a:t>
            </a:r>
            <a:br>
              <a:rPr lang="en-GB" sz="2000" b="0" dirty="0">
                <a:solidFill>
                  <a:srgbClr val="026866"/>
                </a:solidFill>
                <a:latin typeface="Verdana" panose="020B0604030504040204" pitchFamily="34" charset="0"/>
                <a:ea typeface="Verdana" panose="020B0604030504040204" pitchFamily="34" charset="0"/>
              </a:rPr>
            </a:br>
            <a:endParaRPr lang="en-GB" sz="2800" dirty="0">
              <a:solidFill>
                <a:srgbClr val="026866"/>
              </a:solidFill>
              <a:latin typeface="Verdana" panose="020B0604030504040204" pitchFamily="34" charset="0"/>
              <a:ea typeface="Verdana" panose="020B0604030504040204" pitchFamily="34" charset="0"/>
            </a:endParaRPr>
          </a:p>
        </p:txBody>
      </p:sp>
      <p:sp>
        <p:nvSpPr>
          <p:cNvPr id="14" name="Rectangle 13">
            <a:extLst>
              <a:ext uri="{FF2B5EF4-FFF2-40B4-BE49-F238E27FC236}">
                <a16:creationId xmlns:a16="http://schemas.microsoft.com/office/drawing/2014/main" id="{15370A6C-5735-4756-861C-DF62BB579ED2}"/>
              </a:ext>
            </a:extLst>
          </p:cNvPr>
          <p:cNvSpPr/>
          <p:nvPr/>
        </p:nvSpPr>
        <p:spPr>
          <a:xfrm>
            <a:off x="181270" y="5990406"/>
            <a:ext cx="2066494" cy="36933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Dimension </a:t>
            </a:r>
            <a:r>
              <a:rPr kumimoji="0" lang="fr-FR" sz="1800" b="1" i="0" u="none" strike="noStrike" kern="1200" cap="none" spc="0" normalizeH="0" baseline="0" noProof="0" dirty="0">
                <a:ln>
                  <a:noFill/>
                </a:ln>
                <a:solidFill>
                  <a:srgbClr val="FFFFFF"/>
                </a:solidFill>
                <a:effectLst/>
                <a:uLnTx/>
                <a:uFillTx/>
                <a:latin typeface="Arial" panose="020B0604020202020204"/>
                <a:ea typeface="+mn-ea"/>
                <a:cs typeface="+mn-cs"/>
              </a:rPr>
              <a:t>E</a:t>
            </a:r>
            <a:endPar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5126C4DB-493D-284B-C78E-FAF28AF356E4}"/>
              </a:ext>
            </a:extLst>
          </p:cNvPr>
          <p:cNvSpPr/>
          <p:nvPr/>
        </p:nvSpPr>
        <p:spPr>
          <a:xfrm>
            <a:off x="2419977" y="1563329"/>
            <a:ext cx="8833042" cy="4427077"/>
          </a:xfrm>
          <a:prstGeom prst="rect">
            <a:avLst/>
          </a:prstGeom>
          <a:solidFill>
            <a:schemeClr val="bg1"/>
          </a:solidFill>
          <a:ln w="3175">
            <a:solidFill>
              <a:srgbClr val="02666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600"/>
              </a:spcAft>
              <a:buClr>
                <a:srgbClr val="05D2D2">
                  <a:lumMod val="50000"/>
                </a:srgbClr>
              </a:buClr>
              <a:buSzTx/>
              <a:buFont typeface="Wingdings 2" panose="05020102010507070707" pitchFamily="18" charset="2"/>
              <a:buChar char="Î"/>
              <a:tabLst/>
              <a:defRPr/>
            </a:pPr>
            <a:r>
              <a:rPr kumimoji="0" lang="en-US" sz="2400" b="0" i="0" u="none" strike="noStrike" kern="1200" cap="none" spc="0" normalizeH="0" baseline="0" noProof="0" dirty="0">
                <a:ln>
                  <a:noFill/>
                </a:ln>
                <a:solidFill>
                  <a:srgbClr val="05D2D2">
                    <a:lumMod val="50000"/>
                  </a:srgbClr>
                </a:solidFill>
                <a:effectLst/>
                <a:uLnTx/>
                <a:uFillTx/>
                <a:latin typeface="Calibri" panose="020F0502020204030204" pitchFamily="34" charset="0"/>
                <a:ea typeface="+mn-ea"/>
                <a:cs typeface="Calibri" panose="020F0502020204030204" pitchFamily="34" charset="0"/>
              </a:rPr>
              <a:t>Objectives</a:t>
            </a:r>
            <a:r>
              <a:rPr kumimoji="0" lang="en-US" sz="2000" b="0" i="0" u="none" strike="noStrike" kern="1200" cap="none" spc="0" normalizeH="0" baseline="0" noProof="0" dirty="0">
                <a:ln>
                  <a:noFill/>
                </a:ln>
                <a:solidFill>
                  <a:srgbClr val="05D2D2">
                    <a:lumMod val="50000"/>
                  </a:srgbClr>
                </a:solidFill>
                <a:effectLst/>
                <a:uLnTx/>
                <a:uFillTx/>
                <a:latin typeface="Calibri" panose="020F0502020204030204" pitchFamily="34" charset="0"/>
                <a:ea typeface="+mn-ea"/>
                <a:cs typeface="Calibri" panose="020F0502020204030204" pitchFamily="34" charset="0"/>
              </a:rPr>
              <a:t> </a:t>
            </a:r>
          </a:p>
          <a:p>
            <a:pPr marL="533400" marR="0" lvl="1" indent="-266700" algn="l" defTabSz="914400" rtl="0" eaLnBrk="1" fontAlgn="auto" latinLnBrk="0" hangingPunct="1">
              <a:lnSpc>
                <a:spcPct val="100000"/>
              </a:lnSpc>
              <a:spcBef>
                <a:spcPts val="0"/>
              </a:spcBef>
              <a:spcAft>
                <a:spcPts val="600"/>
              </a:spcAft>
              <a:buClr>
                <a:srgbClr val="05D2D2">
                  <a:lumMod val="50000"/>
                </a:srgbClr>
              </a:buClr>
              <a:buSzTx/>
              <a:buFont typeface="Wingdings 2" panose="05020102010507070707" pitchFamily="18" charset="2"/>
              <a:buChar char="Î"/>
              <a:tabLst/>
              <a:defRPr/>
            </a:pPr>
            <a:r>
              <a:rPr kumimoji="0" lang="en-GB" sz="20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Complements the assessment of levels of vulnerabilities and levels of protection (under Dimension 4) </a:t>
            </a:r>
          </a:p>
          <a:p>
            <a:pPr marL="533400" marR="0" lvl="1" indent="-266700" algn="l" defTabSz="914400" rtl="0" eaLnBrk="1" fontAlgn="auto" latinLnBrk="0" hangingPunct="1">
              <a:lnSpc>
                <a:spcPct val="100000"/>
              </a:lnSpc>
              <a:spcBef>
                <a:spcPts val="0"/>
              </a:spcBef>
              <a:spcAft>
                <a:spcPts val="600"/>
              </a:spcAft>
              <a:buClr>
                <a:srgbClr val="05D2D2">
                  <a:lumMod val="50000"/>
                </a:srgbClr>
              </a:buClr>
              <a:buSzTx/>
              <a:buFont typeface="Wingdings 2" panose="05020102010507070707" pitchFamily="18" charset="2"/>
              <a:buChar char="Î"/>
              <a:tabLst/>
              <a:defRPr/>
            </a:pPr>
            <a:r>
              <a:rPr kumimoji="0" lang="en-GB" sz="2000" b="0" i="1"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Contextual vulnerabilities</a:t>
            </a:r>
            <a:r>
              <a:rPr kumimoji="0" lang="en-GB" sz="20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include two main blocks of indicators: </a:t>
            </a:r>
          </a:p>
          <a:p>
            <a:pPr marL="990600" marR="0" lvl="2" indent="-266700" algn="l" defTabSz="914400" rtl="0" eaLnBrk="1" fontAlgn="auto" latinLnBrk="0" hangingPunct="1">
              <a:lnSpc>
                <a:spcPct val="100000"/>
              </a:lnSpc>
              <a:spcBef>
                <a:spcPts val="0"/>
              </a:spcBef>
              <a:spcAft>
                <a:spcPts val="600"/>
              </a:spcAft>
              <a:buClr>
                <a:srgbClr val="05D2D2">
                  <a:lumMod val="50000"/>
                </a:srgbClr>
              </a:buClr>
              <a:buSzTx/>
              <a:buFont typeface="Wingdings 2" panose="05020102010507070707" pitchFamily="18" charset="2"/>
              <a:buChar char="Î"/>
              <a:tabLst/>
              <a:defRPr/>
            </a:pPr>
            <a:r>
              <a:rPr kumimoji="0" lang="en-GB" sz="20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indicators that refer to the </a:t>
            </a:r>
            <a:r>
              <a:rPr kumimoji="0" lang="en-GB" sz="2000" b="1" i="0" u="none" strike="noStrike" kern="1200" cap="none" spc="0" normalizeH="0" baseline="0" noProof="0" dirty="0">
                <a:ln>
                  <a:noFill/>
                </a:ln>
                <a:solidFill>
                  <a:srgbClr val="026664"/>
                </a:solidFill>
                <a:effectLst/>
                <a:uLnTx/>
                <a:uFillTx/>
                <a:latin typeface="Calibri" panose="020F0502020204030204" pitchFamily="34" charset="0"/>
                <a:ea typeface="+mn-ea"/>
                <a:cs typeface="Calibri" panose="020F0502020204030204" pitchFamily="34" charset="0"/>
              </a:rPr>
              <a:t>household dimension </a:t>
            </a:r>
            <a:r>
              <a:rPr kumimoji="0" lang="en-GB" sz="20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and </a:t>
            </a:r>
          </a:p>
          <a:p>
            <a:pPr marL="990600" marR="0" lvl="2" indent="-266700" algn="l" defTabSz="914400" rtl="0" eaLnBrk="1" fontAlgn="auto" latinLnBrk="0" hangingPunct="1">
              <a:lnSpc>
                <a:spcPct val="100000"/>
              </a:lnSpc>
              <a:spcBef>
                <a:spcPts val="600"/>
              </a:spcBef>
              <a:spcAft>
                <a:spcPts val="600"/>
              </a:spcAft>
              <a:buClr>
                <a:srgbClr val="05D2D2">
                  <a:lumMod val="50000"/>
                </a:srgbClr>
              </a:buClr>
              <a:buSzPct val="100000"/>
              <a:buFont typeface="Wingdings 2" panose="05020102010507070707" pitchFamily="18" charset="2"/>
              <a:buChar char="Î"/>
              <a:tabLst>
                <a:tab pos="0" algn="l"/>
              </a:tabLst>
              <a:defRPr/>
            </a:pPr>
            <a:r>
              <a:rPr kumimoji="0" lang="en-GB" sz="20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indicators that refer to the scope of the</a:t>
            </a:r>
            <a:r>
              <a:rPr kumimoji="0" lang="en-US" sz="20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kumimoji="0" lang="en-US" sz="2000" b="1" i="0" u="none" strike="noStrike" kern="1200" cap="none" spc="0" normalizeH="0" baseline="0" noProof="0" dirty="0">
                <a:ln>
                  <a:noFill/>
                </a:ln>
                <a:solidFill>
                  <a:srgbClr val="026664"/>
                </a:solidFill>
                <a:effectLst/>
                <a:uLnTx/>
                <a:uFillTx/>
                <a:latin typeface="Calibri" panose="020F0502020204030204" pitchFamily="34" charset="0"/>
                <a:ea typeface="+mn-ea"/>
                <a:cs typeface="Calibri" panose="020F0502020204030204" pitchFamily="34" charset="0"/>
              </a:rPr>
              <a:t>legal and regulatory framework</a:t>
            </a:r>
            <a:r>
              <a:rPr kumimoji="0" lang="en-US" sz="20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kumimoji="0" lang="en-GB" sz="20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kumimoji="0" lang="en-GB" sz="20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(covered in the next session)</a:t>
            </a:r>
          </a:p>
          <a:p>
            <a:pPr marL="1447800" marR="0" lvl="3" indent="-266700" algn="l" defTabSz="914400" rtl="0" eaLnBrk="1" fontAlgn="auto" latinLnBrk="0" hangingPunct="1">
              <a:lnSpc>
                <a:spcPct val="100000"/>
              </a:lnSpc>
              <a:spcBef>
                <a:spcPts val="600"/>
              </a:spcBef>
              <a:spcAft>
                <a:spcPts val="600"/>
              </a:spcAft>
              <a:buClr>
                <a:srgbClr val="05D2D2">
                  <a:lumMod val="50000"/>
                </a:srgbClr>
              </a:buClr>
              <a:buSzPct val="100000"/>
              <a:buFont typeface="Wingdings 2" panose="05020102010507070707" pitchFamily="18" charset="2"/>
              <a:buChar char="Î"/>
              <a:tabLst>
                <a:tab pos="0" algn="l"/>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Legal indicators: e.g., legal social protection coverage</a:t>
            </a:r>
          </a:p>
          <a:p>
            <a:pPr marL="1447800" marR="0" lvl="3" indent="-266700" algn="l" defTabSz="914400" rtl="0" eaLnBrk="1" fontAlgn="auto" latinLnBrk="0" hangingPunct="1">
              <a:lnSpc>
                <a:spcPct val="100000"/>
              </a:lnSpc>
              <a:spcBef>
                <a:spcPts val="600"/>
              </a:spcBef>
              <a:spcAft>
                <a:spcPts val="600"/>
              </a:spcAft>
              <a:buClr>
                <a:srgbClr val="05D2D2">
                  <a:lumMod val="50000"/>
                </a:srgbClr>
              </a:buClr>
              <a:buSzPct val="100000"/>
              <a:buFont typeface="Wingdings 2" panose="05020102010507070707" pitchFamily="18" charset="2"/>
              <a:buChar char="Î"/>
              <a:tabLst>
                <a:tab pos="0" algn="l"/>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Identification of the source of informality:  legal/ implementation</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533400" marR="0" lvl="1" indent="-266700" algn="l" defTabSz="914400" rtl="0" eaLnBrk="1" fontAlgn="auto" latinLnBrk="0" hangingPunct="1">
              <a:lnSpc>
                <a:spcPct val="100000"/>
              </a:lnSpc>
              <a:spcBef>
                <a:spcPts val="0"/>
              </a:spcBef>
              <a:spcAft>
                <a:spcPts val="600"/>
              </a:spcAft>
              <a:buClr>
                <a:srgbClr val="05D2D2">
                  <a:lumMod val="50000"/>
                </a:srgbClr>
              </a:buClr>
              <a:buSzTx/>
              <a:buFont typeface="Wingdings 2" panose="05020102010507070707" pitchFamily="18" charset="2"/>
              <a:buChar char="Î"/>
              <a:tabLst/>
              <a:defRPr/>
            </a:pPr>
            <a:r>
              <a:rPr kumimoji="0" lang="en-GB" sz="20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Contributes to the assessment of the “readiness” to formalize</a:t>
            </a:r>
          </a:p>
          <a:p>
            <a:pPr marL="742950" marR="0" lvl="1" indent="-285750" algn="l" defTabSz="914400" rtl="0" eaLnBrk="1" fontAlgn="auto" latinLnBrk="0" hangingPunct="1">
              <a:lnSpc>
                <a:spcPct val="100000"/>
              </a:lnSpc>
              <a:spcBef>
                <a:spcPts val="0"/>
              </a:spcBef>
              <a:spcAft>
                <a:spcPts val="600"/>
              </a:spcAft>
              <a:buClr>
                <a:srgbClr val="05D2D2">
                  <a:lumMod val="50000"/>
                </a:srgbClr>
              </a:buClr>
              <a:buSzTx/>
              <a:buFont typeface="Wingdings 2" panose="05020102010507070707" pitchFamily="18" charset="2"/>
              <a:buChar char="Î"/>
              <a:tabLst/>
              <a:defRPr/>
            </a:pPr>
            <a:endParaRPr kumimoji="0" lang="en-GB" sz="20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5" name="Rectangle 4">
            <a:extLst>
              <a:ext uri="{FF2B5EF4-FFF2-40B4-BE49-F238E27FC236}">
                <a16:creationId xmlns:a16="http://schemas.microsoft.com/office/drawing/2014/main" id="{0A11C094-0C8B-3CBF-223E-78C8F78D3FFE}"/>
              </a:ext>
            </a:extLst>
          </p:cNvPr>
          <p:cNvSpPr/>
          <p:nvPr/>
        </p:nvSpPr>
        <p:spPr>
          <a:xfrm>
            <a:off x="4786775" y="1287541"/>
            <a:ext cx="3809744" cy="57567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5. Contextual vulnerabilities</a:t>
            </a:r>
          </a:p>
        </p:txBody>
      </p:sp>
      <p:sp>
        <p:nvSpPr>
          <p:cNvPr id="9" name="Flèche : droite 8">
            <a:extLst>
              <a:ext uri="{FF2B5EF4-FFF2-40B4-BE49-F238E27FC236}">
                <a16:creationId xmlns:a16="http://schemas.microsoft.com/office/drawing/2014/main" id="{B4DBE8B3-8781-57A2-C794-B78A45B7F949}"/>
              </a:ext>
            </a:extLst>
          </p:cNvPr>
          <p:cNvSpPr/>
          <p:nvPr/>
        </p:nvSpPr>
        <p:spPr>
          <a:xfrm>
            <a:off x="966611" y="474249"/>
            <a:ext cx="1830776" cy="813292"/>
          </a:xfrm>
          <a:prstGeom prst="rightArrow">
            <a:avLst>
              <a:gd name="adj1" fmla="val 60708"/>
              <a:gd name="adj2" fmla="val 50000"/>
            </a:avLst>
          </a:prstGeom>
          <a:solidFill>
            <a:srgbClr val="05B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Para. 133</a:t>
            </a:r>
          </a:p>
        </p:txBody>
      </p:sp>
      <p:sp>
        <p:nvSpPr>
          <p:cNvPr id="10" name="Flèche : droite 9">
            <a:extLst>
              <a:ext uri="{FF2B5EF4-FFF2-40B4-BE49-F238E27FC236}">
                <a16:creationId xmlns:a16="http://schemas.microsoft.com/office/drawing/2014/main" id="{96963370-1F26-2255-8ACC-9FEC037157AF}"/>
              </a:ext>
            </a:extLst>
          </p:cNvPr>
          <p:cNvSpPr/>
          <p:nvPr/>
        </p:nvSpPr>
        <p:spPr>
          <a:xfrm>
            <a:off x="108857" y="21315"/>
            <a:ext cx="1955375" cy="845153"/>
          </a:xfrm>
          <a:prstGeom prst="rightArrow">
            <a:avLst>
              <a:gd name="adj1" fmla="val 66062"/>
              <a:gd name="adj2" fmla="val 50000"/>
            </a:avLst>
          </a:prstGeom>
          <a:solidFill>
            <a:srgbClr val="0495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a:ea typeface="+mn-ea"/>
                <a:cs typeface="+mn-cs"/>
              </a:rPr>
              <a:t>Informal </a:t>
            </a:r>
            <a:r>
              <a:rPr kumimoji="0" lang="fr-FR" sz="1800" b="1" i="0" u="none" strike="noStrike" kern="1200" cap="none" spc="0" normalizeH="0" baseline="0" noProof="0" dirty="0" err="1">
                <a:ln>
                  <a:noFill/>
                </a:ln>
                <a:solidFill>
                  <a:srgbClr val="FFFFFF"/>
                </a:solidFill>
                <a:effectLst/>
                <a:uLnTx/>
                <a:uFillTx/>
                <a:latin typeface="Arial" panose="020B0604020202020204"/>
                <a:ea typeface="+mn-ea"/>
                <a:cs typeface="+mn-cs"/>
              </a:rPr>
              <a:t>employment</a:t>
            </a:r>
            <a:endParaRPr kumimoji="0" lang="fr-FR"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ZoneTexte 5">
            <a:extLst>
              <a:ext uri="{FF2B5EF4-FFF2-40B4-BE49-F238E27FC236}">
                <a16:creationId xmlns:a16="http://schemas.microsoft.com/office/drawing/2014/main" id="{3679CCFF-706B-7563-F985-179120EB03B4}"/>
              </a:ext>
            </a:extLst>
          </p:cNvPr>
          <p:cNvSpPr txBox="1"/>
          <p:nvPr/>
        </p:nvSpPr>
        <p:spPr>
          <a:xfrm>
            <a:off x="181269" y="1784596"/>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1. Extent of informality</a:t>
            </a:r>
          </a:p>
        </p:txBody>
      </p:sp>
      <p:sp>
        <p:nvSpPr>
          <p:cNvPr id="17" name="ZoneTexte 5">
            <a:extLst>
              <a:ext uri="{FF2B5EF4-FFF2-40B4-BE49-F238E27FC236}">
                <a16:creationId xmlns:a16="http://schemas.microsoft.com/office/drawing/2014/main" id="{76ABC157-91E5-8D0E-1BD8-AC586CF37497}"/>
              </a:ext>
            </a:extLst>
          </p:cNvPr>
          <p:cNvSpPr txBox="1"/>
          <p:nvPr/>
        </p:nvSpPr>
        <p:spPr>
          <a:xfrm>
            <a:off x="181269" y="2423479"/>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2. Composition of informality</a:t>
            </a:r>
          </a:p>
        </p:txBody>
      </p:sp>
      <p:sp>
        <p:nvSpPr>
          <p:cNvPr id="18" name="ZoneTexte 5">
            <a:extLst>
              <a:ext uri="{FF2B5EF4-FFF2-40B4-BE49-F238E27FC236}">
                <a16:creationId xmlns:a16="http://schemas.microsoft.com/office/drawing/2014/main" id="{65019B05-DC83-2ECA-F903-57499E369EF1}"/>
              </a:ext>
            </a:extLst>
          </p:cNvPr>
          <p:cNvSpPr txBox="1"/>
          <p:nvPr/>
        </p:nvSpPr>
        <p:spPr>
          <a:xfrm>
            <a:off x="181269" y="3701245"/>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4. Working conditions &amp; productivity</a:t>
            </a:r>
          </a:p>
        </p:txBody>
      </p:sp>
      <p:sp>
        <p:nvSpPr>
          <p:cNvPr id="19" name="ZoneTexte 5">
            <a:extLst>
              <a:ext uri="{FF2B5EF4-FFF2-40B4-BE49-F238E27FC236}">
                <a16:creationId xmlns:a16="http://schemas.microsoft.com/office/drawing/2014/main" id="{D3E7DD28-759C-651E-6CDC-012747924081}"/>
              </a:ext>
            </a:extLst>
          </p:cNvPr>
          <p:cNvSpPr txBox="1"/>
          <p:nvPr/>
        </p:nvSpPr>
        <p:spPr>
          <a:xfrm>
            <a:off x="181269" y="4340128"/>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5. Contextual vulnerability</a:t>
            </a:r>
          </a:p>
        </p:txBody>
      </p:sp>
      <p:sp>
        <p:nvSpPr>
          <p:cNvPr id="20" name="ZoneTexte 5">
            <a:extLst>
              <a:ext uri="{FF2B5EF4-FFF2-40B4-BE49-F238E27FC236}">
                <a16:creationId xmlns:a16="http://schemas.microsoft.com/office/drawing/2014/main" id="{E52F211F-2D94-C9B4-309B-512FABD9B6A5}"/>
              </a:ext>
            </a:extLst>
          </p:cNvPr>
          <p:cNvSpPr txBox="1"/>
          <p:nvPr/>
        </p:nvSpPr>
        <p:spPr>
          <a:xfrm>
            <a:off x="181269" y="4979013"/>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6. Other structural factors</a:t>
            </a:r>
          </a:p>
        </p:txBody>
      </p:sp>
      <p:sp>
        <p:nvSpPr>
          <p:cNvPr id="21" name="ZoneTexte 2">
            <a:extLst>
              <a:ext uri="{FF2B5EF4-FFF2-40B4-BE49-F238E27FC236}">
                <a16:creationId xmlns:a16="http://schemas.microsoft.com/office/drawing/2014/main" id="{DCAE5452-8C54-E37C-499C-56D0348BB7ED}"/>
              </a:ext>
            </a:extLst>
          </p:cNvPr>
          <p:cNvSpPr txBox="1"/>
          <p:nvPr/>
        </p:nvSpPr>
        <p:spPr>
          <a:xfrm>
            <a:off x="108857" y="1374439"/>
            <a:ext cx="21477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Main dimensions</a:t>
            </a:r>
          </a:p>
        </p:txBody>
      </p:sp>
      <p:sp>
        <p:nvSpPr>
          <p:cNvPr id="22" name="ZoneTexte 5">
            <a:extLst>
              <a:ext uri="{FF2B5EF4-FFF2-40B4-BE49-F238E27FC236}">
                <a16:creationId xmlns:a16="http://schemas.microsoft.com/office/drawing/2014/main" id="{BC0EE981-1809-8305-860A-5FFED8D666EC}"/>
              </a:ext>
            </a:extLst>
          </p:cNvPr>
          <p:cNvSpPr txBox="1"/>
          <p:nvPr/>
        </p:nvSpPr>
        <p:spPr>
          <a:xfrm>
            <a:off x="181269" y="3062362"/>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3. Exposure to informality</a:t>
            </a:r>
          </a:p>
        </p:txBody>
      </p:sp>
      <p:sp>
        <p:nvSpPr>
          <p:cNvPr id="25" name="ZoneTexte 5">
            <a:extLst>
              <a:ext uri="{FF2B5EF4-FFF2-40B4-BE49-F238E27FC236}">
                <a16:creationId xmlns:a16="http://schemas.microsoft.com/office/drawing/2014/main" id="{3A218BB2-10FC-1A9E-DDCC-9CDAB80B937F}"/>
              </a:ext>
            </a:extLst>
          </p:cNvPr>
          <p:cNvSpPr txBox="1"/>
          <p:nvPr/>
        </p:nvSpPr>
        <p:spPr>
          <a:xfrm>
            <a:off x="181269" y="4340128"/>
            <a:ext cx="2066494" cy="584775"/>
          </a:xfrm>
          <a:prstGeom prst="rect">
            <a:avLst/>
          </a:prstGeom>
          <a:solidFill>
            <a:srgbClr val="026664"/>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5. Contextual vulnerability</a:t>
            </a:r>
          </a:p>
        </p:txBody>
      </p:sp>
    </p:spTree>
    <p:extLst>
      <p:ext uri="{BB962C8B-B14F-4D97-AF65-F5344CB8AC3E}">
        <p14:creationId xmlns:p14="http://schemas.microsoft.com/office/powerpoint/2010/main" val="258628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wipe(left)">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wipe(left)">
                                      <p:cBhvr>
                                        <p:cTn id="12" dur="500"/>
                                        <p:tgtEl>
                                          <p:spTgt spid="4">
                                            <p:txEl>
                                              <p:pRg st="5" end="5"/>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wipe(left)">
                                      <p:cBhvr>
                                        <p:cTn id="15" dur="500"/>
                                        <p:tgtEl>
                                          <p:spTgt spid="4">
                                            <p:txEl>
                                              <p:pRg st="6" end="6"/>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wipe(left)">
                                      <p:cBhvr>
                                        <p:cTn id="18" dur="500"/>
                                        <p:tgtEl>
                                          <p:spTgt spid="4">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Effect transition="in" filter="wipe(left)">
                                      <p:cBhvr>
                                        <p:cTn id="2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a:spLocks noGrp="1"/>
          </p:cNvSpPr>
          <p:nvPr>
            <p:ph type="title"/>
          </p:nvPr>
        </p:nvSpPr>
        <p:spPr>
          <a:xfrm>
            <a:off x="1249680" y="48723"/>
            <a:ext cx="10618197" cy="820123"/>
          </a:xfrm>
        </p:spPr>
        <p:txBody>
          <a:bodyPr>
            <a:noAutofit/>
          </a:bodyPr>
          <a:lstStyle/>
          <a:p>
            <a:pPr algn="r"/>
            <a:r>
              <a:rPr lang="en" sz="2400" dirty="0">
                <a:solidFill>
                  <a:srgbClr val="03716E"/>
                </a:solidFill>
                <a:latin typeface="Verdana" panose="020B0604030504040204" pitchFamily="34" charset="0"/>
                <a:ea typeface="Verdana" panose="020B0604030504040204" pitchFamily="34" charset="0"/>
                <a:cs typeface="Arial" pitchFamily="34" charset="0"/>
              </a:rPr>
              <a:t> </a:t>
            </a:r>
            <a:r>
              <a:rPr lang="en" sz="2800" dirty="0">
                <a:solidFill>
                  <a:srgbClr val="03716E"/>
                </a:solidFill>
                <a:latin typeface="Verdana" panose="020B0604030504040204" pitchFamily="34" charset="0"/>
                <a:ea typeface="Verdana" panose="020B0604030504040204" pitchFamily="34" charset="0"/>
                <a:cs typeface="Arial" pitchFamily="34" charset="0"/>
              </a:rPr>
              <a:t>Dimension  5. </a:t>
            </a:r>
            <a:r>
              <a:rPr lang="en" sz="2800" b="1" dirty="0">
                <a:solidFill>
                  <a:srgbClr val="03716E"/>
                </a:solidFill>
                <a:latin typeface="Verdana" panose="020B0604030504040204" pitchFamily="34" charset="0"/>
                <a:ea typeface="Verdana" panose="020B0604030504040204" pitchFamily="34" charset="0"/>
                <a:cs typeface="Arial" pitchFamily="34" charset="0"/>
              </a:rPr>
              <a:t>Contextual vulnerabilities</a:t>
            </a:r>
            <a:br>
              <a:rPr lang="en" sz="2800" b="1" dirty="0">
                <a:solidFill>
                  <a:srgbClr val="03716E"/>
                </a:solidFill>
                <a:latin typeface="Verdana" panose="020B0604030504040204" pitchFamily="34" charset="0"/>
                <a:ea typeface="Verdana" panose="020B0604030504040204" pitchFamily="34" charset="0"/>
                <a:cs typeface="Arial" pitchFamily="34" charset="0"/>
              </a:rPr>
            </a:br>
            <a:r>
              <a:rPr lang="en" sz="2800" b="1" dirty="0">
                <a:solidFill>
                  <a:srgbClr val="03716E"/>
                </a:solidFill>
                <a:latin typeface="Verdana" panose="020B0604030504040204" pitchFamily="34" charset="0"/>
                <a:ea typeface="Verdana" panose="020B0604030504040204" pitchFamily="34" charset="0"/>
                <a:cs typeface="Arial" pitchFamily="34" charset="0"/>
              </a:rPr>
              <a:t>The household dimension</a:t>
            </a:r>
            <a:endParaRPr lang="en-GB" sz="2400" dirty="0">
              <a:solidFill>
                <a:srgbClr val="03716E"/>
              </a:solidFill>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id="{7728A636-4217-E075-914D-9DFA3C7C2598}"/>
              </a:ext>
            </a:extLst>
          </p:cNvPr>
          <p:cNvSpPr txBox="1"/>
          <p:nvPr/>
        </p:nvSpPr>
        <p:spPr>
          <a:xfrm>
            <a:off x="2517000" y="1197669"/>
            <a:ext cx="9493731" cy="5170646"/>
          </a:xfrm>
          <a:prstGeom prst="rect">
            <a:avLst/>
          </a:prstGeom>
          <a:noFill/>
        </p:spPr>
        <p:txBody>
          <a:bodyPr wrap="square">
            <a:spAutoFit/>
          </a:bodyPr>
          <a:lstStyle/>
          <a:p>
            <a:pPr marL="265113" marR="0" lvl="1" indent="-265113" algn="l" defTabSz="914400" rtl="0" eaLnBrk="1" fontAlgn="auto" latinLnBrk="0" hangingPunct="1">
              <a:lnSpc>
                <a:spcPct val="100000"/>
              </a:lnSpc>
              <a:spcBef>
                <a:spcPts val="600"/>
              </a:spcBef>
              <a:spcAft>
                <a:spcPts val="600"/>
              </a:spcAft>
              <a:buClr>
                <a:srgbClr val="4F81BD">
                  <a:lumMod val="25000"/>
                </a:srgbClr>
              </a:buClr>
              <a:buSzPct val="100000"/>
              <a:buFont typeface="Wingdings 2" panose="05020102010507070707" pitchFamily="18" charset="2"/>
              <a:buChar char="Ì"/>
              <a:tabLst>
                <a:tab pos="0" algn="l"/>
              </a:tabLst>
              <a:defRPr/>
            </a:pPr>
            <a:r>
              <a:rPr kumimoji="0" lang="en-US" sz="2000" b="0" i="0" u="none" strike="noStrike" kern="0" cap="none" spc="0" normalizeH="0" baseline="0" noProof="0" dirty="0">
                <a:ln>
                  <a:noFill/>
                </a:ln>
                <a:solidFill>
                  <a:srgbClr val="060606"/>
                </a:solidFill>
                <a:effectLst/>
                <a:uLnTx/>
                <a:uFillTx/>
                <a:latin typeface="Calibri"/>
                <a:ea typeface="+mn-ea"/>
                <a:cs typeface="Arial" charset="0"/>
              </a:rPr>
              <a:t>The </a:t>
            </a:r>
            <a:r>
              <a:rPr kumimoji="0" lang="en-US" sz="2000" b="1" i="0" u="none" strike="noStrike" kern="0" cap="none" spc="0" normalizeH="0" baseline="0" noProof="0" dirty="0">
                <a:ln>
                  <a:noFill/>
                </a:ln>
                <a:solidFill>
                  <a:srgbClr val="060606"/>
                </a:solidFill>
                <a:effectLst/>
                <a:uLnTx/>
                <a:uFillTx/>
                <a:latin typeface="Calibri"/>
                <a:ea typeface="+mn-ea"/>
                <a:cs typeface="Arial" charset="0"/>
              </a:rPr>
              <a:t>Household dimension aims to assess notably:</a:t>
            </a:r>
          </a:p>
          <a:p>
            <a:pPr marL="452438" marR="0" lvl="2" indent="-285750" algn="l" defTabSz="914400" rtl="0" eaLnBrk="1" fontAlgn="auto" latinLnBrk="0" hangingPunct="1">
              <a:lnSpc>
                <a:spcPct val="100000"/>
              </a:lnSpc>
              <a:spcBef>
                <a:spcPts val="600"/>
              </a:spcBef>
              <a:spcAft>
                <a:spcPts val="0"/>
              </a:spcAft>
              <a:buClr>
                <a:srgbClr val="FF0000"/>
              </a:buClr>
              <a:buSzPct val="80000"/>
              <a:buFont typeface="Wingdings 3" panose="05040102010807070707" pitchFamily="18" charset="2"/>
              <a:buChar char="u"/>
              <a:tabLst>
                <a:tab pos="0" algn="l"/>
              </a:tabLst>
              <a:defRPr/>
            </a:pPr>
            <a:r>
              <a:rPr kumimoji="0" lang="en-GB" sz="1800" b="1" i="0" u="none" strike="noStrike" kern="0" cap="none" spc="0" normalizeH="0" baseline="0" noProof="0" dirty="0">
                <a:ln>
                  <a:noFill/>
                </a:ln>
                <a:solidFill>
                  <a:srgbClr val="060606"/>
                </a:solidFill>
                <a:effectLst/>
                <a:uLnTx/>
                <a:uFillTx/>
                <a:latin typeface="Calibri" panose="020F0502020204030204"/>
                <a:ea typeface="+mn-ea"/>
                <a:cs typeface="Arial" charset="0"/>
              </a:rPr>
              <a:t>Vulnerabilities associated with the composition of households regarding their employment situation:</a:t>
            </a:r>
          </a:p>
          <a:p>
            <a:pPr marL="909638" marR="0" lvl="3" indent="-285750" algn="l" defTabSz="914400" rtl="0" eaLnBrk="1" fontAlgn="auto" latinLnBrk="0" hangingPunct="1">
              <a:lnSpc>
                <a:spcPct val="100000"/>
              </a:lnSpc>
              <a:spcBef>
                <a:spcPts val="300"/>
              </a:spcBef>
              <a:spcAft>
                <a:spcPts val="0"/>
              </a:spcAft>
              <a:buClr>
                <a:srgbClr val="1773A1"/>
              </a:buClr>
              <a:buSzPct val="100000"/>
              <a:buFont typeface="Wingdings 2" panose="05020102010507070707" pitchFamily="18" charset="2"/>
              <a:buChar char="Í"/>
              <a:tabLst>
                <a:tab pos="0" algn="l"/>
              </a:tabLst>
              <a:defRPr/>
            </a:pPr>
            <a:r>
              <a:rPr kumimoji="0" lang="en-GB" sz="1800" b="0" i="0" u="none" strike="noStrike" kern="0" cap="none" spc="0" normalizeH="0" baseline="0" noProof="0" dirty="0">
                <a:ln>
                  <a:noFill/>
                </a:ln>
                <a:solidFill>
                  <a:srgbClr val="060606"/>
                </a:solidFill>
                <a:effectLst/>
                <a:uLnTx/>
                <a:uFillTx/>
                <a:latin typeface="Calibri" panose="020F0502020204030204"/>
                <a:ea typeface="+mn-ea"/>
                <a:cs typeface="Arial" charset="0"/>
              </a:rPr>
              <a:t>The levels of informality within households</a:t>
            </a:r>
            <a:r>
              <a:rPr kumimoji="0" lang="en-US" sz="1800" b="0" i="0" u="none" strike="noStrike" kern="0" cap="none" spc="0" normalizeH="0" baseline="0" noProof="0" dirty="0">
                <a:ln>
                  <a:noFill/>
                </a:ln>
                <a:solidFill>
                  <a:srgbClr val="060606"/>
                </a:solidFill>
                <a:effectLst/>
                <a:uLnTx/>
                <a:uFillTx/>
                <a:latin typeface="Calibri" panose="020F0502020204030204"/>
                <a:ea typeface="+mn-ea"/>
                <a:cs typeface="Arial" charset="0"/>
              </a:rPr>
              <a:t>: fully/ partially/ not informal households</a:t>
            </a:r>
          </a:p>
          <a:p>
            <a:pPr marL="909638" marR="0" lvl="3" indent="-285750" algn="l" defTabSz="914400" rtl="0" eaLnBrk="1" fontAlgn="auto" latinLnBrk="0" hangingPunct="1">
              <a:lnSpc>
                <a:spcPct val="100000"/>
              </a:lnSpc>
              <a:spcBef>
                <a:spcPts val="300"/>
              </a:spcBef>
              <a:spcAft>
                <a:spcPts val="0"/>
              </a:spcAft>
              <a:buClr>
                <a:srgbClr val="1773A1"/>
              </a:buClr>
              <a:buSzPct val="100000"/>
              <a:buFont typeface="Wingdings 2" panose="05020102010507070707" pitchFamily="18" charset="2"/>
              <a:buChar char="Í"/>
              <a:tabLst>
                <a:tab pos="0" algn="l"/>
              </a:tabLst>
              <a:defRPr/>
            </a:pPr>
            <a:r>
              <a:rPr kumimoji="0" lang="en-US" sz="1800" b="0" i="0" u="none" strike="noStrike" kern="0" cap="none" spc="0" normalizeH="0" baseline="0" noProof="0" dirty="0">
                <a:ln>
                  <a:noFill/>
                </a:ln>
                <a:solidFill>
                  <a:srgbClr val="060606"/>
                </a:solidFill>
                <a:effectLst/>
                <a:uLnTx/>
                <a:uFillTx/>
                <a:latin typeface="Calibri" panose="020F0502020204030204"/>
                <a:ea typeface="+mn-ea"/>
                <a:cs typeface="Arial" charset="0"/>
              </a:rPr>
              <a:t>The number/proportion of financial </a:t>
            </a:r>
            <a:r>
              <a:rPr kumimoji="0" lang="en-US" sz="1800" b="0" i="0" u="none" strike="noStrike" kern="0" cap="none" spc="0" normalizeH="0" baseline="0" noProof="0" dirty="0" err="1">
                <a:ln>
                  <a:noFill/>
                </a:ln>
                <a:solidFill>
                  <a:srgbClr val="060606"/>
                </a:solidFill>
                <a:effectLst/>
                <a:uLnTx/>
                <a:uFillTx/>
                <a:latin typeface="Calibri" panose="020F0502020204030204"/>
                <a:ea typeface="+mn-ea"/>
                <a:cs typeface="Arial" charset="0"/>
              </a:rPr>
              <a:t>dependants</a:t>
            </a:r>
            <a:r>
              <a:rPr kumimoji="0" lang="en-US" sz="1800" b="0" i="0" u="none" strike="noStrike" kern="0" cap="none" spc="0" normalizeH="0" baseline="0" noProof="0" dirty="0">
                <a:ln>
                  <a:noFill/>
                </a:ln>
                <a:solidFill>
                  <a:srgbClr val="060606"/>
                </a:solidFill>
                <a:effectLst/>
                <a:uLnTx/>
                <a:uFillTx/>
                <a:latin typeface="Calibri" panose="020F0502020204030204"/>
                <a:ea typeface="+mn-ea"/>
                <a:cs typeface="Arial" charset="0"/>
              </a:rPr>
              <a:t> considering </a:t>
            </a:r>
            <a:r>
              <a:rPr kumimoji="0" lang="en-US" sz="1800" b="0" i="0" u="none" strike="noStrike" kern="0" cap="none" spc="0" normalizeH="0" baseline="0" noProof="0" dirty="0" err="1">
                <a:ln>
                  <a:noFill/>
                </a:ln>
                <a:solidFill>
                  <a:srgbClr val="060606"/>
                </a:solidFill>
                <a:effectLst/>
                <a:uLnTx/>
                <a:uFillTx/>
                <a:latin typeface="Calibri" panose="020F0502020204030204"/>
                <a:ea typeface="+mn-ea"/>
                <a:cs typeface="Arial" charset="0"/>
              </a:rPr>
              <a:t>labour</a:t>
            </a:r>
            <a:r>
              <a:rPr kumimoji="0" lang="en-US" sz="1800" b="0" i="0" u="none" strike="noStrike" kern="0" cap="none" spc="0" normalizeH="0" baseline="0" noProof="0" dirty="0">
                <a:ln>
                  <a:noFill/>
                </a:ln>
                <a:solidFill>
                  <a:srgbClr val="060606"/>
                </a:solidFill>
                <a:effectLst/>
                <a:uLnTx/>
                <a:uFillTx/>
                <a:latin typeface="Calibri" panose="020F0502020204030204"/>
                <a:ea typeface="+mn-ea"/>
                <a:cs typeface="Arial" charset="0"/>
              </a:rPr>
              <a:t> income earners / economically dependent household members</a:t>
            </a:r>
          </a:p>
          <a:p>
            <a:pPr marL="452438" marR="0" lvl="2" indent="-285750" algn="l" defTabSz="914400" rtl="0" eaLnBrk="1" fontAlgn="auto" latinLnBrk="0" hangingPunct="1">
              <a:lnSpc>
                <a:spcPct val="100000"/>
              </a:lnSpc>
              <a:spcBef>
                <a:spcPts val="600"/>
              </a:spcBef>
              <a:spcAft>
                <a:spcPts val="0"/>
              </a:spcAft>
              <a:buClr>
                <a:srgbClr val="FF0000"/>
              </a:buClr>
              <a:buSzPct val="80000"/>
              <a:buFont typeface="Wingdings 3" panose="05040102010807070707" pitchFamily="18" charset="2"/>
              <a:buChar char="u"/>
              <a:tabLst>
                <a:tab pos="0" algn="l"/>
              </a:tabLst>
              <a:defRPr/>
            </a:pPr>
            <a:r>
              <a:rPr kumimoji="0" lang="en-US" sz="1800" b="1" i="0" u="none" strike="noStrike" kern="0" cap="none" spc="0" normalizeH="0" baseline="0" noProof="0" dirty="0">
                <a:ln>
                  <a:noFill/>
                </a:ln>
                <a:solidFill>
                  <a:srgbClr val="060606"/>
                </a:solidFill>
                <a:effectLst/>
                <a:uLnTx/>
                <a:uFillTx/>
                <a:latin typeface="Calibri" panose="020F0502020204030204"/>
                <a:ea typeface="+mn-ea"/>
                <a:cs typeface="Arial" charset="0"/>
              </a:rPr>
              <a:t>Income security at the household level:</a:t>
            </a:r>
          </a:p>
          <a:p>
            <a:pPr marL="909638" marR="0" lvl="3" indent="-285750" algn="l" defTabSz="914400" rtl="0" eaLnBrk="1" fontAlgn="auto" latinLnBrk="0" hangingPunct="1">
              <a:lnSpc>
                <a:spcPct val="100000"/>
              </a:lnSpc>
              <a:spcBef>
                <a:spcPts val="300"/>
              </a:spcBef>
              <a:spcAft>
                <a:spcPts val="0"/>
              </a:spcAft>
              <a:buClr>
                <a:srgbClr val="1773A1"/>
              </a:buClr>
              <a:buSzPct val="100000"/>
              <a:buFont typeface="Wingdings 2" panose="05020102010507070707" pitchFamily="18" charset="2"/>
              <a:buChar char="Í"/>
              <a:tabLst>
                <a:tab pos="0" algn="l"/>
              </a:tabLst>
              <a:defRPr/>
            </a:pPr>
            <a:r>
              <a:rPr kumimoji="0" lang="en-US" sz="1800" b="0" i="0" u="none" strike="noStrike" kern="0" cap="none" spc="0" normalizeH="0" baseline="0" noProof="0" dirty="0">
                <a:ln>
                  <a:noFill/>
                </a:ln>
                <a:solidFill>
                  <a:srgbClr val="060606"/>
                </a:solidFill>
                <a:effectLst/>
                <a:uLnTx/>
                <a:uFillTx/>
                <a:latin typeface="Calibri" panose="020F0502020204030204"/>
                <a:ea typeface="+mn-ea"/>
                <a:cs typeface="Arial" charset="0"/>
              </a:rPr>
              <a:t>Income from all sources (individual and household levels / </a:t>
            </a:r>
            <a:r>
              <a:rPr kumimoji="0" lang="en-US" sz="1800" b="0" i="0" u="none" strike="noStrike" kern="0" cap="none" spc="0" normalizeH="0" baseline="0" noProof="0" dirty="0" err="1">
                <a:ln>
                  <a:noFill/>
                </a:ln>
                <a:solidFill>
                  <a:srgbClr val="060606"/>
                </a:solidFill>
                <a:effectLst/>
                <a:uLnTx/>
                <a:uFillTx/>
                <a:latin typeface="Calibri" panose="020F0502020204030204"/>
                <a:ea typeface="+mn-ea"/>
                <a:cs typeface="Arial" charset="0"/>
              </a:rPr>
              <a:t>labour</a:t>
            </a:r>
            <a:r>
              <a:rPr kumimoji="0" lang="en-US" sz="1800" b="0" i="0" u="none" strike="noStrike" kern="0" cap="none" spc="0" normalizeH="0" baseline="0" noProof="0" dirty="0">
                <a:ln>
                  <a:noFill/>
                </a:ln>
                <a:solidFill>
                  <a:srgbClr val="060606"/>
                </a:solidFill>
                <a:effectLst/>
                <a:uLnTx/>
                <a:uFillTx/>
                <a:latin typeface="Calibri" panose="020F0502020204030204"/>
                <a:ea typeface="+mn-ea"/>
                <a:cs typeface="Arial" charset="0"/>
              </a:rPr>
              <a:t>, social protection, assets, etc.);  </a:t>
            </a:r>
          </a:p>
          <a:p>
            <a:pPr marL="909638" marR="0" lvl="3" indent="-285750" algn="l" defTabSz="914400" rtl="0" eaLnBrk="1" fontAlgn="auto" latinLnBrk="0" hangingPunct="1">
              <a:lnSpc>
                <a:spcPct val="100000"/>
              </a:lnSpc>
              <a:spcBef>
                <a:spcPts val="300"/>
              </a:spcBef>
              <a:spcAft>
                <a:spcPts val="0"/>
              </a:spcAft>
              <a:buClr>
                <a:srgbClr val="1773A1"/>
              </a:buClr>
              <a:buSzPct val="100000"/>
              <a:buFont typeface="Wingdings 2" panose="05020102010507070707" pitchFamily="18" charset="2"/>
              <a:buChar char="Í"/>
              <a:tabLst>
                <a:tab pos="0" algn="l"/>
              </a:tabLst>
              <a:defRPr/>
            </a:pPr>
            <a:r>
              <a:rPr kumimoji="0" lang="en-GB" sz="1800" b="0" i="0" u="none" strike="noStrike" kern="0" cap="none" spc="0" normalizeH="0" baseline="0" noProof="0" dirty="0">
                <a:ln>
                  <a:noFill/>
                </a:ln>
                <a:solidFill>
                  <a:srgbClr val="060606"/>
                </a:solidFill>
                <a:effectLst/>
                <a:uLnTx/>
                <a:uFillTx/>
                <a:latin typeface="Calibri" panose="020F0502020204030204"/>
                <a:ea typeface="+mn-ea"/>
                <a:cs typeface="Arial" charset="0"/>
              </a:rPr>
              <a:t>level of income poverty and income insecurity among informal workers</a:t>
            </a:r>
          </a:p>
          <a:p>
            <a:pPr marL="909638" marR="0" lvl="3" indent="-285750" algn="l" defTabSz="914400" rtl="0" eaLnBrk="1" fontAlgn="auto" latinLnBrk="0" hangingPunct="1">
              <a:lnSpc>
                <a:spcPct val="100000"/>
              </a:lnSpc>
              <a:spcBef>
                <a:spcPts val="300"/>
              </a:spcBef>
              <a:spcAft>
                <a:spcPts val="0"/>
              </a:spcAft>
              <a:buClr>
                <a:srgbClr val="1773A1"/>
              </a:buClr>
              <a:buSzPct val="100000"/>
              <a:buFont typeface="Wingdings 2" panose="05020102010507070707" pitchFamily="18" charset="2"/>
              <a:buChar char="Í"/>
              <a:tabLst>
                <a:tab pos="0" algn="l"/>
              </a:tabLst>
              <a:defRPr/>
            </a:pPr>
            <a:r>
              <a:rPr kumimoji="0" lang="en-US" sz="1800" b="0" i="0" u="none" strike="noStrike" kern="0" cap="none" spc="0" normalizeH="0" baseline="0" noProof="0" dirty="0">
                <a:ln>
                  <a:noFill/>
                </a:ln>
                <a:solidFill>
                  <a:srgbClr val="060606"/>
                </a:solidFill>
                <a:effectLst/>
                <a:uLnTx/>
                <a:uFillTx/>
                <a:latin typeface="Calibri" panose="020F0502020204030204"/>
                <a:ea typeface="+mn-ea"/>
                <a:cs typeface="Arial" charset="0"/>
              </a:rPr>
              <a:t>composition of income and expenditure, and the ability to meet basic needs</a:t>
            </a:r>
            <a:endParaRPr kumimoji="0" lang="en-GB" sz="1800" b="0" i="0" u="none" strike="noStrike" kern="0" cap="none" spc="0" normalizeH="0" baseline="0" noProof="0" dirty="0">
              <a:ln>
                <a:noFill/>
              </a:ln>
              <a:solidFill>
                <a:srgbClr val="060606"/>
              </a:solidFill>
              <a:effectLst/>
              <a:uLnTx/>
              <a:uFillTx/>
              <a:latin typeface="Calibri" panose="020F0502020204030204"/>
              <a:ea typeface="+mn-ea"/>
              <a:cs typeface="Arial" charset="0"/>
            </a:endParaRPr>
          </a:p>
          <a:p>
            <a:pPr marL="452438" marR="0" lvl="2" indent="-285750" algn="l" defTabSz="914400" rtl="0" eaLnBrk="1" fontAlgn="auto" latinLnBrk="0" hangingPunct="1">
              <a:lnSpc>
                <a:spcPct val="100000"/>
              </a:lnSpc>
              <a:spcBef>
                <a:spcPts val="600"/>
              </a:spcBef>
              <a:spcAft>
                <a:spcPts val="0"/>
              </a:spcAft>
              <a:buClr>
                <a:srgbClr val="FF0000"/>
              </a:buClr>
              <a:buSzPct val="80000"/>
              <a:buFont typeface="Wingdings 3" panose="05040102010807070707" pitchFamily="18" charset="2"/>
              <a:buChar char="u"/>
              <a:tabLst>
                <a:tab pos="0" algn="l"/>
              </a:tabLst>
              <a:defRPr/>
            </a:pPr>
            <a:r>
              <a:rPr kumimoji="0" lang="en-US" sz="1800" b="1" i="0" u="none" strike="noStrike" kern="0" cap="none" spc="0" normalizeH="0" baseline="0" noProof="0" dirty="0">
                <a:ln>
                  <a:noFill/>
                </a:ln>
                <a:solidFill>
                  <a:srgbClr val="060606"/>
                </a:solidFill>
                <a:effectLst/>
                <a:uLnTx/>
                <a:uFillTx/>
                <a:latin typeface="Calibri" panose="020F0502020204030204"/>
                <a:ea typeface="+mn-ea"/>
                <a:cs typeface="Arial" charset="0"/>
              </a:rPr>
              <a:t>Social protection at the household level : </a:t>
            </a:r>
            <a:r>
              <a:rPr kumimoji="0" lang="en-GB" sz="1800" b="0" i="0" u="none" strike="noStrike" kern="0" cap="none" spc="0" normalizeH="0" baseline="0" noProof="0" dirty="0">
                <a:ln>
                  <a:noFill/>
                </a:ln>
                <a:solidFill>
                  <a:srgbClr val="060606"/>
                </a:solidFill>
                <a:effectLst/>
                <a:uLnTx/>
                <a:uFillTx/>
                <a:latin typeface="Calibri" panose="020F0502020204030204"/>
                <a:ea typeface="+mn-ea"/>
                <a:cs typeface="Arial" charset="0"/>
              </a:rPr>
              <a:t>non-job-related individual social protection</a:t>
            </a:r>
          </a:p>
          <a:p>
            <a:pPr marL="909638" marR="0" lvl="3" indent="-285750" algn="l" defTabSz="914400" rtl="0" eaLnBrk="1" fontAlgn="auto" latinLnBrk="0" hangingPunct="1">
              <a:lnSpc>
                <a:spcPct val="100000"/>
              </a:lnSpc>
              <a:spcBef>
                <a:spcPts val="300"/>
              </a:spcBef>
              <a:spcAft>
                <a:spcPts val="0"/>
              </a:spcAft>
              <a:buClr>
                <a:srgbClr val="1773A1"/>
              </a:buClr>
              <a:buSzPct val="100000"/>
              <a:buFont typeface="Wingdings 2" panose="05020102010507070707" pitchFamily="18" charset="2"/>
              <a:buChar char="Í"/>
              <a:tabLst>
                <a:tab pos="0" algn="l"/>
              </a:tabLst>
              <a:defRPr/>
            </a:pPr>
            <a:r>
              <a:rPr kumimoji="0" lang="en-GB" sz="1800" b="0" i="0" u="none" strike="noStrike" kern="0" cap="none" spc="0" normalizeH="0" baseline="0" noProof="0" dirty="0">
                <a:ln>
                  <a:noFill/>
                </a:ln>
                <a:solidFill>
                  <a:srgbClr val="060606"/>
                </a:solidFill>
                <a:effectLst/>
                <a:uLnTx/>
                <a:uFillTx/>
                <a:latin typeface="Calibri" panose="020F0502020204030204"/>
                <a:ea typeface="+mn-ea"/>
                <a:cs typeface="Arial" charset="0"/>
              </a:rPr>
              <a:t>Indirect coverage by contributory schemes through other household members</a:t>
            </a:r>
          </a:p>
          <a:p>
            <a:pPr marL="909638" marR="0" lvl="3" indent="-285750" algn="l" defTabSz="914400" rtl="0" eaLnBrk="1" fontAlgn="auto" latinLnBrk="0" hangingPunct="1">
              <a:lnSpc>
                <a:spcPct val="100000"/>
              </a:lnSpc>
              <a:spcBef>
                <a:spcPts val="300"/>
              </a:spcBef>
              <a:spcAft>
                <a:spcPts val="0"/>
              </a:spcAft>
              <a:buClr>
                <a:srgbClr val="1773A1"/>
              </a:buClr>
              <a:buSzPct val="100000"/>
              <a:buFont typeface="Wingdings 2" panose="05020102010507070707" pitchFamily="18" charset="2"/>
              <a:buChar char="Í"/>
              <a:tabLst>
                <a:tab pos="0" algn="l"/>
              </a:tabLst>
              <a:defRPr/>
            </a:pPr>
            <a:r>
              <a:rPr kumimoji="0" lang="en-GB" sz="1800" b="0" i="0" u="none" strike="noStrike" kern="0" cap="none" spc="0" normalizeH="0" baseline="0" noProof="0" dirty="0">
                <a:ln>
                  <a:noFill/>
                </a:ln>
                <a:solidFill>
                  <a:srgbClr val="060606"/>
                </a:solidFill>
                <a:effectLst/>
                <a:uLnTx/>
                <a:uFillTx/>
                <a:latin typeface="Calibri" panose="020F0502020204030204"/>
                <a:ea typeface="+mn-ea"/>
                <a:cs typeface="Arial" charset="0"/>
              </a:rPr>
              <a:t>Non-contributory social protection, including household-based benefits</a:t>
            </a:r>
          </a:p>
          <a:p>
            <a:pPr marL="909638" marR="0" lvl="3" indent="-285750" algn="l" defTabSz="914400" rtl="0" eaLnBrk="1" fontAlgn="auto" latinLnBrk="0" hangingPunct="1">
              <a:lnSpc>
                <a:spcPct val="100000"/>
              </a:lnSpc>
              <a:spcBef>
                <a:spcPts val="300"/>
              </a:spcBef>
              <a:spcAft>
                <a:spcPts val="0"/>
              </a:spcAft>
              <a:buClr>
                <a:srgbClr val="1773A1"/>
              </a:buClr>
              <a:buSzPct val="100000"/>
              <a:buFont typeface="Wingdings 2" panose="05020102010507070707" pitchFamily="18" charset="2"/>
              <a:buChar char="Í"/>
              <a:tabLst>
                <a:tab pos="0" algn="l"/>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Social health financial protection (directly or indirectly through other household members).</a:t>
            </a:r>
            <a:endParaRPr kumimoji="0" lang="en-GB" sz="1800" b="0" i="0" u="none" strike="noStrike" kern="0" cap="none" spc="0" normalizeH="0" baseline="0" noProof="0" dirty="0">
              <a:ln>
                <a:noFill/>
              </a:ln>
              <a:solidFill>
                <a:srgbClr val="060606"/>
              </a:solidFill>
              <a:effectLst/>
              <a:uLnTx/>
              <a:uFillTx/>
              <a:latin typeface="Calibri" panose="020F0502020204030204"/>
              <a:ea typeface="+mn-ea"/>
              <a:cs typeface="Arial" charset="0"/>
            </a:endParaRPr>
          </a:p>
        </p:txBody>
      </p:sp>
      <p:sp>
        <p:nvSpPr>
          <p:cNvPr id="10" name="ZoneTexte 5">
            <a:extLst>
              <a:ext uri="{FF2B5EF4-FFF2-40B4-BE49-F238E27FC236}">
                <a16:creationId xmlns:a16="http://schemas.microsoft.com/office/drawing/2014/main" id="{A714A67D-A5F7-8DB5-383D-AACCC9CE61E3}"/>
              </a:ext>
            </a:extLst>
          </p:cNvPr>
          <p:cNvSpPr txBox="1"/>
          <p:nvPr/>
        </p:nvSpPr>
        <p:spPr>
          <a:xfrm>
            <a:off x="181269" y="1784596"/>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1. Extent of informality</a:t>
            </a:r>
          </a:p>
        </p:txBody>
      </p:sp>
      <p:sp>
        <p:nvSpPr>
          <p:cNvPr id="12" name="ZoneTexte 5">
            <a:extLst>
              <a:ext uri="{FF2B5EF4-FFF2-40B4-BE49-F238E27FC236}">
                <a16:creationId xmlns:a16="http://schemas.microsoft.com/office/drawing/2014/main" id="{4B11769D-AB37-F42F-5534-C6626801B6C4}"/>
              </a:ext>
            </a:extLst>
          </p:cNvPr>
          <p:cNvSpPr txBox="1"/>
          <p:nvPr/>
        </p:nvSpPr>
        <p:spPr>
          <a:xfrm>
            <a:off x="181269" y="2423479"/>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2. Composition of informality</a:t>
            </a:r>
          </a:p>
        </p:txBody>
      </p:sp>
      <p:sp>
        <p:nvSpPr>
          <p:cNvPr id="14" name="ZoneTexte 5">
            <a:extLst>
              <a:ext uri="{FF2B5EF4-FFF2-40B4-BE49-F238E27FC236}">
                <a16:creationId xmlns:a16="http://schemas.microsoft.com/office/drawing/2014/main" id="{3EAB5C21-1779-9CD6-9D47-3E818E2F9C17}"/>
              </a:ext>
            </a:extLst>
          </p:cNvPr>
          <p:cNvSpPr txBox="1"/>
          <p:nvPr/>
        </p:nvSpPr>
        <p:spPr>
          <a:xfrm>
            <a:off x="181269" y="3701245"/>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4. Working conditions &amp; productivity</a:t>
            </a:r>
          </a:p>
        </p:txBody>
      </p:sp>
      <p:sp>
        <p:nvSpPr>
          <p:cNvPr id="16" name="ZoneTexte 5">
            <a:extLst>
              <a:ext uri="{FF2B5EF4-FFF2-40B4-BE49-F238E27FC236}">
                <a16:creationId xmlns:a16="http://schemas.microsoft.com/office/drawing/2014/main" id="{B99D255A-DA51-9D81-14D6-329C500E61B8}"/>
              </a:ext>
            </a:extLst>
          </p:cNvPr>
          <p:cNvSpPr txBox="1"/>
          <p:nvPr/>
        </p:nvSpPr>
        <p:spPr>
          <a:xfrm>
            <a:off x="181269" y="4340128"/>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5. Contextual vulnerability</a:t>
            </a:r>
          </a:p>
        </p:txBody>
      </p:sp>
      <p:sp>
        <p:nvSpPr>
          <p:cNvPr id="17" name="ZoneTexte 5">
            <a:extLst>
              <a:ext uri="{FF2B5EF4-FFF2-40B4-BE49-F238E27FC236}">
                <a16:creationId xmlns:a16="http://schemas.microsoft.com/office/drawing/2014/main" id="{61030B66-8330-2304-E0B7-F0D19FE8503F}"/>
              </a:ext>
            </a:extLst>
          </p:cNvPr>
          <p:cNvSpPr txBox="1"/>
          <p:nvPr/>
        </p:nvSpPr>
        <p:spPr>
          <a:xfrm>
            <a:off x="181269" y="4979013"/>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6. Other structural factors</a:t>
            </a:r>
          </a:p>
        </p:txBody>
      </p:sp>
      <p:sp>
        <p:nvSpPr>
          <p:cNvPr id="18" name="ZoneTexte 2">
            <a:extLst>
              <a:ext uri="{FF2B5EF4-FFF2-40B4-BE49-F238E27FC236}">
                <a16:creationId xmlns:a16="http://schemas.microsoft.com/office/drawing/2014/main" id="{D5B0BB82-B5EB-5EBC-1F78-C099748E11B3}"/>
              </a:ext>
            </a:extLst>
          </p:cNvPr>
          <p:cNvSpPr txBox="1"/>
          <p:nvPr/>
        </p:nvSpPr>
        <p:spPr>
          <a:xfrm>
            <a:off x="108857" y="1374439"/>
            <a:ext cx="21477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Main dimensions</a:t>
            </a:r>
          </a:p>
        </p:txBody>
      </p:sp>
      <p:sp>
        <p:nvSpPr>
          <p:cNvPr id="22" name="ZoneTexte 5">
            <a:extLst>
              <a:ext uri="{FF2B5EF4-FFF2-40B4-BE49-F238E27FC236}">
                <a16:creationId xmlns:a16="http://schemas.microsoft.com/office/drawing/2014/main" id="{7CD1D5DF-F917-CF83-3434-4CFDB0B3BEF7}"/>
              </a:ext>
            </a:extLst>
          </p:cNvPr>
          <p:cNvSpPr txBox="1"/>
          <p:nvPr/>
        </p:nvSpPr>
        <p:spPr>
          <a:xfrm>
            <a:off x="181269" y="3062362"/>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3. Exposure to informality</a:t>
            </a:r>
          </a:p>
        </p:txBody>
      </p:sp>
      <p:sp>
        <p:nvSpPr>
          <p:cNvPr id="2" name="ZoneTexte 5">
            <a:extLst>
              <a:ext uri="{FF2B5EF4-FFF2-40B4-BE49-F238E27FC236}">
                <a16:creationId xmlns:a16="http://schemas.microsoft.com/office/drawing/2014/main" id="{66BB2AB4-21B5-7C7F-F8A8-E78DE2B04BDA}"/>
              </a:ext>
            </a:extLst>
          </p:cNvPr>
          <p:cNvSpPr txBox="1"/>
          <p:nvPr/>
        </p:nvSpPr>
        <p:spPr>
          <a:xfrm>
            <a:off x="188607" y="4340363"/>
            <a:ext cx="2066494" cy="584775"/>
          </a:xfrm>
          <a:prstGeom prst="rect">
            <a:avLst/>
          </a:prstGeom>
          <a:solidFill>
            <a:srgbClr val="026664"/>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5. Contextual vulnerability</a:t>
            </a:r>
          </a:p>
        </p:txBody>
      </p:sp>
    </p:spTree>
    <p:extLst>
      <p:ext uri="{BB962C8B-B14F-4D97-AF65-F5344CB8AC3E}">
        <p14:creationId xmlns:p14="http://schemas.microsoft.com/office/powerpoint/2010/main" val="389574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Effect transition="in" filter="wipe(left)">
                                      <p:cBhvr>
                                        <p:cTn id="7" dur="500"/>
                                        <p:tgtEl>
                                          <p:spTgt spid="11">
                                            <p:txEl>
                                              <p:pRg st="4" end="4"/>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xEl>
                                              <p:pRg st="5" end="5"/>
                                            </p:txEl>
                                          </p:spTgt>
                                        </p:tgtEl>
                                        <p:attrNameLst>
                                          <p:attrName>style.visibility</p:attrName>
                                        </p:attrNameLst>
                                      </p:cBhvr>
                                      <p:to>
                                        <p:strVal val="visible"/>
                                      </p:to>
                                    </p:set>
                                    <p:animEffect transition="in" filter="wipe(left)">
                                      <p:cBhvr>
                                        <p:cTn id="10" dur="500"/>
                                        <p:tgtEl>
                                          <p:spTgt spid="11">
                                            <p:txEl>
                                              <p:pRg st="5" end="5"/>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xEl>
                                              <p:pRg st="6" end="6"/>
                                            </p:txEl>
                                          </p:spTgt>
                                        </p:tgtEl>
                                        <p:attrNameLst>
                                          <p:attrName>style.visibility</p:attrName>
                                        </p:attrNameLst>
                                      </p:cBhvr>
                                      <p:to>
                                        <p:strVal val="visible"/>
                                      </p:to>
                                    </p:set>
                                    <p:animEffect transition="in" filter="wipe(left)">
                                      <p:cBhvr>
                                        <p:cTn id="13" dur="500"/>
                                        <p:tgtEl>
                                          <p:spTgt spid="11">
                                            <p:txEl>
                                              <p:pRg st="6" end="6"/>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1">
                                            <p:txEl>
                                              <p:pRg st="7" end="7"/>
                                            </p:txEl>
                                          </p:spTgt>
                                        </p:tgtEl>
                                        <p:attrNameLst>
                                          <p:attrName>style.visibility</p:attrName>
                                        </p:attrNameLst>
                                      </p:cBhvr>
                                      <p:to>
                                        <p:strVal val="visible"/>
                                      </p:to>
                                    </p:set>
                                    <p:animEffect transition="in" filter="wipe(left)">
                                      <p:cBhvr>
                                        <p:cTn id="16" dur="500"/>
                                        <p:tgtEl>
                                          <p:spTgt spid="11">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xEl>
                                              <p:pRg st="8" end="8"/>
                                            </p:txEl>
                                          </p:spTgt>
                                        </p:tgtEl>
                                        <p:attrNameLst>
                                          <p:attrName>style.visibility</p:attrName>
                                        </p:attrNameLst>
                                      </p:cBhvr>
                                      <p:to>
                                        <p:strVal val="visible"/>
                                      </p:to>
                                    </p:set>
                                    <p:animEffect transition="in" filter="wipe(left)">
                                      <p:cBhvr>
                                        <p:cTn id="21" dur="500"/>
                                        <p:tgtEl>
                                          <p:spTgt spid="11">
                                            <p:txEl>
                                              <p:pRg st="8" end="8"/>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11">
                                            <p:txEl>
                                              <p:pRg st="9" end="9"/>
                                            </p:txEl>
                                          </p:spTgt>
                                        </p:tgtEl>
                                        <p:attrNameLst>
                                          <p:attrName>style.visibility</p:attrName>
                                        </p:attrNameLst>
                                      </p:cBhvr>
                                      <p:to>
                                        <p:strVal val="visible"/>
                                      </p:to>
                                    </p:set>
                                    <p:animEffect transition="in" filter="wipe(left)">
                                      <p:cBhvr>
                                        <p:cTn id="24" dur="500"/>
                                        <p:tgtEl>
                                          <p:spTgt spid="11">
                                            <p:txEl>
                                              <p:pRg st="9" end="9"/>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animEffect transition="in" filter="wipe(left)">
                                      <p:cBhvr>
                                        <p:cTn id="27" dur="500"/>
                                        <p:tgtEl>
                                          <p:spTgt spid="11">
                                            <p:txEl>
                                              <p:pRg st="10" end="10"/>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11">
                                            <p:txEl>
                                              <p:pRg st="11" end="11"/>
                                            </p:txEl>
                                          </p:spTgt>
                                        </p:tgtEl>
                                        <p:attrNameLst>
                                          <p:attrName>style.visibility</p:attrName>
                                        </p:attrNameLst>
                                      </p:cBhvr>
                                      <p:to>
                                        <p:strVal val="visible"/>
                                      </p:to>
                                    </p:set>
                                    <p:animEffect transition="in" filter="wipe(left)">
                                      <p:cBhvr>
                                        <p:cTn id="30" dur="500"/>
                                        <p:tgtEl>
                                          <p:spTgt spid="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space réservé du contenu 2">
            <a:extLst>
              <a:ext uri="{FF2B5EF4-FFF2-40B4-BE49-F238E27FC236}">
                <a16:creationId xmlns:a16="http://schemas.microsoft.com/office/drawing/2014/main" id="{5E8391A5-4AC6-434A-939B-92E8212F80F6}"/>
              </a:ext>
            </a:extLst>
          </p:cNvPr>
          <p:cNvSpPr txBox="1">
            <a:spLocks/>
          </p:cNvSpPr>
          <p:nvPr/>
        </p:nvSpPr>
        <p:spPr>
          <a:xfrm>
            <a:off x="419435" y="842566"/>
            <a:ext cx="9384965" cy="5710634"/>
          </a:xfrm>
          <a:prstGeom prst="rect">
            <a:avLst/>
          </a:prstGeom>
          <a:solidFill>
            <a:sysClr val="window" lastClr="FFFFFF"/>
          </a:solidFill>
          <a:ln w="6350">
            <a:noFill/>
          </a:ln>
        </p:spPr>
        <p:txBody>
          <a:bodyPr vert="horz" lIns="24383" tIns="24383" rIns="24383" bIns="24383"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tx2">
                    <a:lumMod val="85000"/>
                    <a:lumOff val="15000"/>
                  </a:schemeClr>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lumMod val="85000"/>
                    <a:lumOff val="15000"/>
                  </a:schemeClr>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2">
                    <a:lumMod val="85000"/>
                    <a:lumOff val="15000"/>
                  </a:schemeClr>
                </a:solidFill>
                <a:latin typeface="+mn-lt"/>
                <a:ea typeface="+mn-ea"/>
                <a:cs typeface="+mn-cs"/>
              </a:defRPr>
            </a:lvl3pPr>
            <a:lvl4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tabLst>
                <a:tab pos="180975" algn="l"/>
              </a:tabLst>
              <a:defRPr sz="1600" b="1" kern="1200">
                <a:solidFill>
                  <a:schemeClr val="accent2"/>
                </a:solidFill>
                <a:latin typeface="+mn-lt"/>
                <a:ea typeface="+mn-ea"/>
                <a:cs typeface="+mn-cs"/>
              </a:defRPr>
            </a:lvl4pPr>
            <a:lvl5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defRPr sz="1600" kern="1200">
                <a:solidFill>
                  <a:schemeClr val="tx2">
                    <a:lumMod val="95000"/>
                    <a:lumOff val="5000"/>
                  </a:schemeClr>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2000" marR="0" lvl="2" indent="-252000" algn="l" defTabSz="914400" rtl="0" eaLnBrk="1" fontAlgn="auto" latinLnBrk="0" hangingPunct="1">
              <a:lnSpc>
                <a:spcPct val="100000"/>
              </a:lnSpc>
              <a:spcBef>
                <a:spcPts val="0"/>
              </a:spcBef>
              <a:spcAft>
                <a:spcPts val="0"/>
              </a:spcAft>
              <a:buClr>
                <a:srgbClr val="FF0000"/>
              </a:buClr>
              <a:buSzPct val="70000"/>
              <a:buFont typeface="Wingdings 3" panose="05040102010807070707" pitchFamily="18" charset="2"/>
              <a:buChar char=""/>
              <a:tabLst/>
              <a:defRPr/>
            </a:pPr>
            <a:r>
              <a:rPr kumimoji="0" lang="en-GB" sz="2000" b="0" i="0" u="none" strike="noStrike" kern="1200" cap="none" spc="0" normalizeH="0" baseline="0" dirty="0">
                <a:ln>
                  <a:noFill/>
                </a:ln>
                <a:solidFill>
                  <a:srgbClr val="FF0000"/>
                </a:solidFill>
                <a:effectLst/>
                <a:uLnTx/>
                <a:uFillTx/>
                <a:latin typeface="Calibri" panose="020F0502020204030204" pitchFamily="34" charset="0"/>
                <a:ea typeface="+mn-ea"/>
                <a:cs typeface="Calibri" panose="020F0502020204030204" pitchFamily="34" charset="0"/>
              </a:rPr>
              <a:t>Focus</a:t>
            </a:r>
            <a:r>
              <a:rPr kumimoji="0" lang="en-GB" sz="1800" b="0" i="0" u="none" strike="noStrike" kern="1200" cap="none" spc="0" normalizeH="0" baseline="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GB" sz="1800" b="0" i="0" u="none" strike="noStrike" kern="1200" cap="none" spc="0" normalizeH="0" baseline="0" dirty="0">
                <a:ln>
                  <a:noFill/>
                </a:ln>
                <a:solidFill>
                  <a:srgbClr val="230050"/>
                </a:solidFill>
                <a:effectLst/>
                <a:uLnTx/>
                <a:uFillTx/>
                <a:latin typeface="Calibri" panose="020F0502020204030204" pitchFamily="34" charset="0"/>
                <a:ea typeface="+mn-ea"/>
                <a:cs typeface="Calibri" panose="020F0502020204030204" pitchFamily="34" charset="0"/>
              </a:rPr>
              <a:t> </a:t>
            </a:r>
            <a:br>
              <a:rPr kumimoji="0" lang="en-GB" sz="1800" b="0" i="0" u="none" strike="noStrike" kern="1200" cap="none" spc="0" normalizeH="0" baseline="0" dirty="0">
                <a:ln>
                  <a:noFill/>
                </a:ln>
                <a:solidFill>
                  <a:srgbClr val="230050"/>
                </a:solidFill>
                <a:effectLst/>
                <a:uLnTx/>
                <a:uFillTx/>
                <a:latin typeface="Calibri" panose="020F0502020204030204" pitchFamily="34" charset="0"/>
                <a:ea typeface="+mn-ea"/>
                <a:cs typeface="Calibri" panose="020F0502020204030204" pitchFamily="34" charset="0"/>
              </a:rPr>
            </a:br>
            <a:r>
              <a:rPr kumimoji="0" lang="en-GB" sz="1800" b="0" i="0" u="none" strike="noStrike" kern="1200" cap="none" spc="0" normalizeH="0" baseline="0" dirty="0">
                <a:ln>
                  <a:noFill/>
                </a:ln>
                <a:solidFill>
                  <a:srgbClr val="230050"/>
                </a:solidFill>
                <a:effectLst/>
                <a:uLnTx/>
                <a:uFillTx/>
                <a:latin typeface="Calibri" panose="020F0502020204030204" pitchFamily="34" charset="0"/>
                <a:ea typeface="+mn-ea"/>
                <a:cs typeface="Calibri" panose="020F0502020204030204" pitchFamily="34" charset="0"/>
              </a:rPr>
              <a:t>in the conceptual framework of the informal economy, focus on </a:t>
            </a:r>
            <a:r>
              <a:rPr kumimoji="0" lang="en-GB" sz="1800" b="1" i="0" u="none" strike="noStrike" kern="1200" cap="none" spc="0" normalizeH="0" baseline="0" dirty="0">
                <a:ln>
                  <a:noFill/>
                </a:ln>
                <a:solidFill>
                  <a:srgbClr val="230050"/>
                </a:solidFill>
                <a:effectLst/>
                <a:uLnTx/>
                <a:uFillTx/>
                <a:latin typeface="Calibri" panose="020F0502020204030204" pitchFamily="34" charset="0"/>
                <a:ea typeface="+mn-ea"/>
                <a:cs typeface="Calibri" panose="020F0502020204030204" pitchFamily="34" charset="0"/>
              </a:rPr>
              <a:t>persons/ jobs and work activities </a:t>
            </a:r>
            <a:r>
              <a:rPr kumimoji="0" lang="en-GB" sz="1800" b="0" i="0" u="none" strike="noStrike" kern="1200" cap="none" spc="0" normalizeH="0" baseline="0" dirty="0">
                <a:ln>
                  <a:noFill/>
                </a:ln>
                <a:solidFill>
                  <a:srgbClr val="230050"/>
                </a:solidFill>
                <a:effectLst/>
                <a:uLnTx/>
                <a:uFillTx/>
                <a:latin typeface="Calibri" panose="020F0502020204030204" pitchFamily="34" charset="0"/>
                <a:ea typeface="+mn-ea"/>
                <a:cs typeface="Calibri" panose="020F0502020204030204" pitchFamily="34" charset="0"/>
              </a:rPr>
              <a:t>and assess: </a:t>
            </a:r>
          </a:p>
          <a:p>
            <a:pPr marL="538163" marR="0" lvl="3" indent="-274638" algn="l" defTabSz="914400" rtl="0" eaLnBrk="1" fontAlgn="auto" latinLnBrk="0" hangingPunct="1">
              <a:lnSpc>
                <a:spcPct val="100000"/>
              </a:lnSpc>
              <a:spcBef>
                <a:spcPts val="0"/>
              </a:spcBef>
              <a:spcAft>
                <a:spcPts val="450"/>
              </a:spcAft>
              <a:buClr>
                <a:srgbClr val="FF0000"/>
              </a:buClr>
              <a:buSzPct val="80000"/>
              <a:buFont typeface="Wingdings 2" panose="05020102010507070707" pitchFamily="18" charset="2"/>
              <a:buChar char="Ò"/>
              <a:tabLst>
                <a:tab pos="538163" algn="l"/>
              </a:tabLst>
              <a:defRPr/>
            </a:pPr>
            <a:r>
              <a:rPr kumimoji="0" lang="en-GB" sz="1800" b="0" i="0" u="none" strike="noStrike" kern="1200" cap="none" spc="0" normalizeH="0" baseline="0" dirty="0">
                <a:ln>
                  <a:noFill/>
                </a:ln>
                <a:solidFill>
                  <a:srgbClr val="230050"/>
                </a:solidFill>
                <a:effectLst/>
                <a:uLnTx/>
                <a:uFillTx/>
                <a:latin typeface="Calibri" panose="020F0502020204030204" pitchFamily="34" charset="0"/>
                <a:ea typeface="+mn-ea"/>
                <a:cs typeface="Calibri" panose="020F0502020204030204" pitchFamily="34" charset="0"/>
              </a:rPr>
              <a:t>Whether decent work deficits are more pronounced among workers in informal employment compared to those in formal employment</a:t>
            </a:r>
          </a:p>
          <a:p>
            <a:pPr marL="538163" marR="0" lvl="3" indent="-274638" algn="l" defTabSz="914400" rtl="0" eaLnBrk="1" fontAlgn="auto" latinLnBrk="0" hangingPunct="1">
              <a:lnSpc>
                <a:spcPct val="100000"/>
              </a:lnSpc>
              <a:spcBef>
                <a:spcPts val="0"/>
              </a:spcBef>
              <a:spcAft>
                <a:spcPts val="450"/>
              </a:spcAft>
              <a:buClr>
                <a:srgbClr val="FF0000"/>
              </a:buClr>
              <a:buSzPct val="80000"/>
              <a:buFont typeface="Wingdings 2" panose="05020102010507070707" pitchFamily="18" charset="2"/>
              <a:buChar char="Ò"/>
              <a:tabLst>
                <a:tab pos="538163" algn="l"/>
              </a:tabLst>
              <a:defRPr/>
            </a:pPr>
            <a:r>
              <a:rPr kumimoji="0" lang="en-GB" sz="1800" b="0" i="0" u="none" strike="noStrike" kern="1200" cap="none" spc="0" normalizeH="0" baseline="0" dirty="0">
                <a:ln>
                  <a:noFill/>
                </a:ln>
                <a:solidFill>
                  <a:srgbClr val="230050"/>
                </a:solidFill>
                <a:effectLst/>
                <a:uLnTx/>
                <a:uFillTx/>
                <a:latin typeface="Calibri" panose="020F0502020204030204" pitchFamily="34" charset="0"/>
                <a:ea typeface="+mn-ea"/>
                <a:cs typeface="Calibri" panose="020F0502020204030204" pitchFamily="34" charset="0"/>
              </a:rPr>
              <a:t>Whether formal jobs are decent jobs</a:t>
            </a:r>
          </a:p>
          <a:p>
            <a:pPr marL="538163" marR="0" lvl="3" indent="-274638" algn="l" defTabSz="914400" rtl="0" eaLnBrk="1" fontAlgn="auto" latinLnBrk="0" hangingPunct="1">
              <a:lnSpc>
                <a:spcPct val="100000"/>
              </a:lnSpc>
              <a:spcBef>
                <a:spcPts val="0"/>
              </a:spcBef>
              <a:spcAft>
                <a:spcPts val="450"/>
              </a:spcAft>
              <a:buClr>
                <a:srgbClr val="FF0000"/>
              </a:buClr>
              <a:buSzPct val="80000"/>
              <a:buFont typeface="Wingdings 2" panose="05020102010507070707" pitchFamily="18" charset="2"/>
              <a:buChar char="Ò"/>
              <a:tabLst>
                <a:tab pos="538163" algn="l"/>
              </a:tabLst>
              <a:defRPr/>
            </a:pPr>
            <a:r>
              <a:rPr kumimoji="0" lang="en-GB" sz="1800" b="0" i="0" u="none" strike="noStrike" kern="1200" cap="none" spc="0" normalizeH="0" baseline="0" dirty="0">
                <a:ln>
                  <a:noFill/>
                </a:ln>
                <a:solidFill>
                  <a:srgbClr val="230050"/>
                </a:solidFill>
                <a:effectLst/>
                <a:uLnTx/>
                <a:uFillTx/>
                <a:latin typeface="Calibri" panose="020F0502020204030204" pitchFamily="34" charset="0"/>
                <a:ea typeface="+mn-ea"/>
                <a:cs typeface="Calibri" panose="020F0502020204030204" pitchFamily="34" charset="0"/>
              </a:rPr>
              <a:t>To what levels of protections do workers in informal employment/work benefit in relation to </a:t>
            </a:r>
          </a:p>
          <a:p>
            <a:pPr marL="1076325" marR="0" lvl="4" indent="-355600" algn="l" defTabSz="914400" rtl="0" eaLnBrk="1" fontAlgn="auto" latinLnBrk="0" hangingPunct="1">
              <a:lnSpc>
                <a:spcPct val="100000"/>
              </a:lnSpc>
              <a:spcBef>
                <a:spcPts val="0"/>
              </a:spcBef>
              <a:spcAft>
                <a:spcPts val="450"/>
              </a:spcAft>
              <a:buClr>
                <a:srgbClr val="FF0000"/>
              </a:buClr>
              <a:buSzPct val="80000"/>
              <a:buFont typeface="Wingdings 2" panose="05020102010507070707" pitchFamily="18" charset="2"/>
              <a:buChar char="Ò"/>
              <a:tabLst/>
              <a:defRPr/>
            </a:pPr>
            <a:r>
              <a:rPr kumimoji="0" lang="en-GB" sz="1800" b="0" i="0" u="none" strike="noStrike" kern="1200" cap="none" spc="0" normalizeH="0" baseline="0" dirty="0">
                <a:ln>
                  <a:noFill/>
                </a:ln>
                <a:solidFill>
                  <a:srgbClr val="230050"/>
                </a:solidFill>
                <a:effectLst/>
                <a:uLnTx/>
                <a:uFillTx/>
                <a:latin typeface="Calibri" panose="020F0502020204030204" pitchFamily="34" charset="0"/>
                <a:ea typeface="+mn-ea"/>
                <a:cs typeface="Calibri" panose="020F0502020204030204" pitchFamily="34" charset="0"/>
              </a:rPr>
              <a:t>their job or work activity</a:t>
            </a:r>
          </a:p>
          <a:p>
            <a:pPr marL="1076325" marR="0" lvl="4" indent="-355600" algn="l" defTabSz="914400" rtl="0" eaLnBrk="1" fontAlgn="auto" latinLnBrk="0" hangingPunct="1">
              <a:lnSpc>
                <a:spcPct val="100000"/>
              </a:lnSpc>
              <a:spcBef>
                <a:spcPts val="0"/>
              </a:spcBef>
              <a:spcAft>
                <a:spcPts val="450"/>
              </a:spcAft>
              <a:buClr>
                <a:srgbClr val="FF0000"/>
              </a:buClr>
              <a:buSzPct val="80000"/>
              <a:buFont typeface="Wingdings 2" panose="05020102010507070707" pitchFamily="18" charset="2"/>
              <a:buChar char="Ò"/>
              <a:tabLst/>
              <a:defRPr/>
            </a:pPr>
            <a:r>
              <a:rPr kumimoji="0" lang="en-GB" sz="1800" b="0" i="0" u="none" strike="noStrike" kern="1200" cap="none" spc="0" normalizeH="0" baseline="0" dirty="0">
                <a:ln>
                  <a:noFill/>
                </a:ln>
                <a:solidFill>
                  <a:srgbClr val="230050"/>
                </a:solidFill>
                <a:effectLst/>
                <a:uLnTx/>
                <a:uFillTx/>
                <a:latin typeface="Calibri" panose="020F0502020204030204" pitchFamily="34" charset="0"/>
                <a:ea typeface="+mn-ea"/>
                <a:cs typeface="Calibri" panose="020F0502020204030204" pitchFamily="34" charset="0"/>
              </a:rPr>
              <a:t>taking into consideration the household dimension, namely “contextual vulnerabilities”</a:t>
            </a:r>
          </a:p>
          <a:p>
            <a:pPr marL="252000" marR="0" lvl="2" indent="-252000" algn="l" defTabSz="914400" rtl="0" eaLnBrk="1" fontAlgn="auto" latinLnBrk="0" hangingPunct="1">
              <a:lnSpc>
                <a:spcPct val="100000"/>
              </a:lnSpc>
              <a:spcBef>
                <a:spcPts val="0"/>
              </a:spcBef>
              <a:spcAft>
                <a:spcPts val="0"/>
              </a:spcAft>
              <a:buClr>
                <a:srgbClr val="FF0000"/>
              </a:buClr>
              <a:buSzPct val="70000"/>
              <a:buFont typeface="Wingdings 3" panose="05040102010807070707" pitchFamily="18" charset="2"/>
              <a:buChar char=""/>
              <a:tabLst/>
              <a:defRPr/>
            </a:pPr>
            <a:r>
              <a:rPr kumimoji="0" lang="en-GB" sz="1800" b="0" i="0" u="none" strike="noStrike" kern="1200" cap="none" spc="0" normalizeH="0" baseline="0" dirty="0">
                <a:ln>
                  <a:noFill/>
                </a:ln>
                <a:solidFill>
                  <a:srgbClr val="230050"/>
                </a:solidFill>
                <a:effectLst/>
                <a:uLnTx/>
                <a:uFillTx/>
                <a:latin typeface="Calibri" panose="020F0502020204030204" pitchFamily="34" charset="0"/>
                <a:ea typeface="+mn-ea"/>
                <a:cs typeface="Calibri" panose="020F0502020204030204" pitchFamily="34" charset="0"/>
              </a:rPr>
              <a:t>Those indicators contribute to position workers (and economic units ) along the scale of ‘protection/ vulnerabilities’ Contribute to the identification of some of the drivers of informality </a:t>
            </a:r>
            <a:endParaRPr kumimoji="0" lang="en-GB" sz="1800" b="0" i="0" u="none" strike="noStrike" kern="1200" cap="none" spc="0" normalizeH="0" baseline="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252000" marR="0" lvl="2" indent="-252000" algn="l" defTabSz="914400" rtl="0" eaLnBrk="1" fontAlgn="auto" latinLnBrk="0" hangingPunct="1">
              <a:lnSpc>
                <a:spcPct val="100000"/>
              </a:lnSpc>
              <a:spcBef>
                <a:spcPts val="1200"/>
              </a:spcBef>
              <a:spcAft>
                <a:spcPts val="0"/>
              </a:spcAft>
              <a:buClr>
                <a:srgbClr val="FF0000"/>
              </a:buClr>
              <a:buSzPct val="70000"/>
              <a:buFont typeface="Wingdings 3" panose="05040102010807070707" pitchFamily="18" charset="2"/>
              <a:buChar char=""/>
              <a:tabLst/>
              <a:defRPr/>
            </a:pPr>
            <a:r>
              <a:rPr kumimoji="0" lang="en-GB" sz="1800" b="0" i="0" u="none" strike="noStrike" kern="1200" cap="none" spc="0" normalizeH="0" baseline="0" dirty="0">
                <a:ln>
                  <a:noFill/>
                </a:ln>
                <a:solidFill>
                  <a:srgbClr val="FF0000"/>
                </a:solidFill>
                <a:effectLst/>
                <a:uLnTx/>
                <a:uFillTx/>
                <a:latin typeface="Calibri" panose="020F0502020204030204" pitchFamily="34" charset="0"/>
                <a:ea typeface="+mn-ea"/>
                <a:cs typeface="Calibri" panose="020F0502020204030204" pitchFamily="34" charset="0"/>
              </a:rPr>
              <a:t>Sources: </a:t>
            </a:r>
          </a:p>
          <a:p>
            <a:pPr marL="538163" marR="0" lvl="3" indent="-274638" algn="l" defTabSz="914400" rtl="0" eaLnBrk="1" fontAlgn="auto" latinLnBrk="0" hangingPunct="1">
              <a:lnSpc>
                <a:spcPct val="100000"/>
              </a:lnSpc>
              <a:spcBef>
                <a:spcPts val="0"/>
              </a:spcBef>
              <a:spcAft>
                <a:spcPts val="450"/>
              </a:spcAft>
              <a:buClr>
                <a:srgbClr val="FF0000"/>
              </a:buClr>
              <a:buSzPct val="80000"/>
              <a:buFont typeface="Wingdings 2" panose="05020102010507070707" pitchFamily="18" charset="2"/>
              <a:buChar char="Ò"/>
              <a:tabLst>
                <a:tab pos="538163" algn="l"/>
              </a:tabLst>
              <a:defRPr/>
            </a:pPr>
            <a:r>
              <a:rPr kumimoji="0" lang="en-GB" sz="1800" b="0" i="0" u="none" strike="noStrike" kern="1200" cap="none" spc="0" normalizeH="0" baseline="0" dirty="0">
                <a:ln>
                  <a:noFill/>
                </a:ln>
                <a:solidFill>
                  <a:srgbClr val="230050"/>
                </a:solidFill>
                <a:effectLst/>
                <a:uLnTx/>
                <a:uFillTx/>
                <a:latin typeface="Calibri" panose="020F0502020204030204" pitchFamily="34" charset="0"/>
                <a:ea typeface="+mn-ea"/>
                <a:cs typeface="Calibri" panose="020F0502020204030204" pitchFamily="34" charset="0"/>
              </a:rPr>
              <a:t>As far as working conditions and levels of protection or vulnerability associated to jobs are concerned most (if not all) of the indicators can be produced from a typical labour force survey</a:t>
            </a:r>
          </a:p>
          <a:p>
            <a:pPr marL="538163" marR="0" lvl="3" indent="-274638" algn="l" defTabSz="914400" rtl="0" eaLnBrk="1" fontAlgn="auto" latinLnBrk="0" hangingPunct="1">
              <a:lnSpc>
                <a:spcPct val="100000"/>
              </a:lnSpc>
              <a:spcBef>
                <a:spcPts val="0"/>
              </a:spcBef>
              <a:spcAft>
                <a:spcPts val="450"/>
              </a:spcAft>
              <a:buClr>
                <a:srgbClr val="FF0000"/>
              </a:buClr>
              <a:buSzPct val="80000"/>
              <a:buFont typeface="Wingdings 2" panose="05020102010507070707" pitchFamily="18" charset="2"/>
              <a:buChar char="Ò"/>
              <a:tabLst>
                <a:tab pos="538163" algn="l"/>
              </a:tabLst>
              <a:defRPr/>
            </a:pPr>
            <a:r>
              <a:rPr kumimoji="0" lang="en-GB" sz="1800" b="0" i="0" u="none" strike="noStrike" kern="1200" cap="none" spc="0" normalizeH="0" baseline="0" dirty="0">
                <a:ln>
                  <a:noFill/>
                </a:ln>
                <a:solidFill>
                  <a:srgbClr val="230050"/>
                </a:solidFill>
                <a:effectLst/>
                <a:uLnTx/>
                <a:uFillTx/>
                <a:latin typeface="Calibri" panose="020F0502020204030204" pitchFamily="34" charset="0"/>
                <a:ea typeface="+mn-ea"/>
                <a:cs typeface="Calibri" panose="020F0502020204030204" pitchFamily="34" charset="0"/>
              </a:rPr>
              <a:t>For the assessment of vulnerabilities and protections within household and beyond the world of work: household income and expenditure surveys (or similar surveys)</a:t>
            </a:r>
          </a:p>
          <a:p>
            <a:pPr marL="252000" marR="0" lvl="2" indent="-252000" algn="l" defTabSz="914400" rtl="0" eaLnBrk="1" fontAlgn="auto" latinLnBrk="0" hangingPunct="1">
              <a:lnSpc>
                <a:spcPct val="100000"/>
              </a:lnSpc>
              <a:spcBef>
                <a:spcPts val="1200"/>
              </a:spcBef>
              <a:spcAft>
                <a:spcPts val="0"/>
              </a:spcAft>
              <a:buClr>
                <a:srgbClr val="FF0000"/>
              </a:buClr>
              <a:buSzPct val="70000"/>
              <a:buFont typeface="Wingdings 3" panose="05040102010807070707" pitchFamily="18" charset="2"/>
              <a:buChar char=""/>
              <a:tabLst/>
              <a:defRPr/>
            </a:pPr>
            <a:r>
              <a:rPr kumimoji="0" lang="en-GB" sz="1800" b="0" i="0" u="none" strike="noStrike" kern="1200" cap="none" spc="0" normalizeH="0" baseline="0" dirty="0">
                <a:ln>
                  <a:noFill/>
                </a:ln>
                <a:solidFill>
                  <a:srgbClr val="FF0000"/>
                </a:solidFill>
                <a:effectLst/>
                <a:uLnTx/>
                <a:uFillTx/>
                <a:latin typeface="Calibri" panose="020F0502020204030204" pitchFamily="34" charset="0"/>
                <a:ea typeface="+mn-ea"/>
                <a:cs typeface="Calibri" panose="020F0502020204030204" pitchFamily="34" charset="0"/>
              </a:rPr>
              <a:t>Frequency: </a:t>
            </a:r>
            <a:r>
              <a:rPr kumimoji="0" lang="en-GB" sz="1800" b="0" i="0" u="none" strike="noStrike" kern="1200" cap="none" spc="0" normalizeH="0" baseline="0" dirty="0">
                <a:ln>
                  <a:noFill/>
                </a:ln>
                <a:solidFill>
                  <a:srgbClr val="230050"/>
                </a:solidFill>
                <a:effectLst/>
                <a:uLnTx/>
                <a:uFillTx/>
                <a:latin typeface="Calibri" panose="020F0502020204030204" pitchFamily="34" charset="0"/>
                <a:ea typeface="+mn-ea"/>
                <a:cs typeface="Calibri" panose="020F0502020204030204" pitchFamily="34" charset="0"/>
              </a:rPr>
              <a:t>Countries are encouraged to produce those indicators with a regular frequency depending on needs and priorities and feasibility </a:t>
            </a:r>
          </a:p>
          <a:p>
            <a:pPr marL="252000" marR="0" lvl="2" indent="-252000" algn="l" defTabSz="914400" rtl="0" eaLnBrk="1" fontAlgn="auto" latinLnBrk="0" hangingPunct="1">
              <a:lnSpc>
                <a:spcPct val="100000"/>
              </a:lnSpc>
              <a:spcBef>
                <a:spcPts val="0"/>
              </a:spcBef>
              <a:spcAft>
                <a:spcPts val="0"/>
              </a:spcAft>
              <a:buClr>
                <a:srgbClr val="FF0000"/>
              </a:buClr>
              <a:buSzPct val="70000"/>
              <a:buFont typeface="Wingdings 3" panose="05040102010807070707" pitchFamily="18" charset="2"/>
              <a:buChar char=""/>
              <a:tabLst/>
              <a:defRPr/>
            </a:pPr>
            <a:endParaRPr kumimoji="0" lang="en-GB" sz="2000" b="1" i="0" u="none" strike="noStrike" kern="1200" cap="none" spc="0" normalizeH="0" baseline="0" dirty="0">
              <a:ln>
                <a:noFill/>
              </a:ln>
              <a:solidFill>
                <a:srgbClr val="230050"/>
              </a:solidFill>
              <a:effectLst/>
              <a:uLnTx/>
              <a:uFillTx/>
              <a:latin typeface="Calibri" panose="020F0502020204030204" pitchFamily="34" charset="0"/>
              <a:ea typeface="+mn-ea"/>
              <a:cs typeface="Calibri" panose="020F0502020204030204" pitchFamily="34" charset="0"/>
            </a:endParaRPr>
          </a:p>
          <a:p>
            <a:pPr marL="0" marR="0" lvl="2" indent="0" algn="l" defTabSz="914400" rtl="0" eaLnBrk="1" fontAlgn="auto" latinLnBrk="0" hangingPunct="1">
              <a:lnSpc>
                <a:spcPct val="100000"/>
              </a:lnSpc>
              <a:spcBef>
                <a:spcPts val="0"/>
              </a:spcBef>
              <a:spcAft>
                <a:spcPts val="0"/>
              </a:spcAft>
              <a:buClr>
                <a:srgbClr val="026866"/>
              </a:buClr>
              <a:buSzPct val="100000"/>
              <a:buFont typeface="Wingdings 3" panose="05040102010807070707" pitchFamily="18" charset="2"/>
              <a:buNone/>
              <a:tabLst/>
              <a:defRPr/>
            </a:pPr>
            <a:endParaRPr kumimoji="0" lang="en-GB" sz="20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5" name="Title 1"/>
          <p:cNvSpPr>
            <a:spLocks noGrp="1"/>
          </p:cNvSpPr>
          <p:nvPr>
            <p:ph type="title"/>
          </p:nvPr>
        </p:nvSpPr>
        <p:spPr>
          <a:xfrm>
            <a:off x="419435" y="224086"/>
            <a:ext cx="10103347" cy="479882"/>
          </a:xfrm>
        </p:spPr>
        <p:txBody>
          <a:bodyPr>
            <a:noAutofit/>
          </a:bodyPr>
          <a:lstStyle/>
          <a:p>
            <a:r>
              <a:rPr lang="en-GB" sz="3600" b="0" dirty="0">
                <a:solidFill>
                  <a:schemeClr val="accent5">
                    <a:lumMod val="50000"/>
                  </a:schemeClr>
                </a:solidFill>
                <a:latin typeface="Calibri" panose="020F0502020204030204" pitchFamily="34" charset="0"/>
                <a:cs typeface="Calibri" panose="020F0502020204030204" pitchFamily="34" charset="0"/>
              </a:rPr>
              <a:t>Scope of the session</a:t>
            </a:r>
          </a:p>
        </p:txBody>
      </p:sp>
      <p:sp>
        <p:nvSpPr>
          <p:cNvPr id="3" name="TextBox 2">
            <a:extLst>
              <a:ext uri="{FF2B5EF4-FFF2-40B4-BE49-F238E27FC236}">
                <a16:creationId xmlns:a16="http://schemas.microsoft.com/office/drawing/2014/main" id="{F08ED597-E5DE-797B-0976-0BF733FFD7AC}"/>
              </a:ext>
            </a:extLst>
          </p:cNvPr>
          <p:cNvSpPr txBox="1"/>
          <p:nvPr/>
        </p:nvSpPr>
        <p:spPr>
          <a:xfrm>
            <a:off x="1731644" y="1388031"/>
            <a:ext cx="38576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dirty="0">
                <a:ln>
                  <a:noFill/>
                </a:ln>
                <a:solidFill>
                  <a:srgbClr val="FA3C4B"/>
                </a:solidFill>
                <a:effectLst/>
                <a:uLnTx/>
                <a:uFillTx/>
                <a:latin typeface="Calibri" panose="020F0502020204030204" pitchFamily="34" charset="0"/>
                <a:ea typeface="+mn-ea"/>
                <a:cs typeface="Calibri" panose="020F0502020204030204" pitchFamily="34" charset="0"/>
              </a:rPr>
              <a:t>*</a:t>
            </a:r>
            <a:endParaRPr kumimoji="0" lang="en-GB" sz="1800" b="1" i="0" u="none" strike="noStrike" kern="1200" cap="none" spc="0" normalizeH="0" baseline="0" dirty="0">
              <a:ln>
                <a:noFill/>
              </a:ln>
              <a:solidFill>
                <a:srgbClr val="230050"/>
              </a:solidFill>
              <a:effectLst/>
              <a:uLnTx/>
              <a:uFillTx/>
              <a:latin typeface="Arial" panose="020B0604020202020204"/>
              <a:ea typeface="+mn-ea"/>
            </a:endParaRPr>
          </a:p>
        </p:txBody>
      </p:sp>
      <p:sp>
        <p:nvSpPr>
          <p:cNvPr id="4" name="TextBox 3">
            <a:extLst>
              <a:ext uri="{FF2B5EF4-FFF2-40B4-BE49-F238E27FC236}">
                <a16:creationId xmlns:a16="http://schemas.microsoft.com/office/drawing/2014/main" id="{2409EFFA-EA00-B37D-7F86-72811385D0C7}"/>
              </a:ext>
            </a:extLst>
          </p:cNvPr>
          <p:cNvSpPr txBox="1"/>
          <p:nvPr/>
        </p:nvSpPr>
        <p:spPr>
          <a:xfrm>
            <a:off x="6895403" y="3629024"/>
            <a:ext cx="23406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dirty="0">
                <a:ln>
                  <a:noFill/>
                </a:ln>
                <a:solidFill>
                  <a:srgbClr val="FA3C4B"/>
                </a:solidFill>
                <a:effectLst/>
                <a:uLnTx/>
                <a:uFillTx/>
                <a:latin typeface="Calibri" panose="020F0502020204030204" pitchFamily="34" charset="0"/>
                <a:ea typeface="+mn-ea"/>
                <a:cs typeface="Calibri" panose="020F0502020204030204" pitchFamily="34" charset="0"/>
              </a:rPr>
              <a:t>*</a:t>
            </a:r>
            <a:endParaRPr kumimoji="0" lang="en-GB" sz="1800" b="1" i="0" u="none" strike="noStrike" kern="1200" cap="none" spc="0" normalizeH="0" baseline="0" dirty="0">
              <a:ln>
                <a:noFill/>
              </a:ln>
              <a:solidFill>
                <a:srgbClr val="230050"/>
              </a:solidFill>
              <a:effectLst/>
              <a:uLnTx/>
              <a:uFillTx/>
              <a:latin typeface="Arial" panose="020B0604020202020204"/>
              <a:ea typeface="+mn-ea"/>
            </a:endParaRPr>
          </a:p>
        </p:txBody>
      </p:sp>
      <p:sp>
        <p:nvSpPr>
          <p:cNvPr id="5" name="TextBox 4">
            <a:extLst>
              <a:ext uri="{FF2B5EF4-FFF2-40B4-BE49-F238E27FC236}">
                <a16:creationId xmlns:a16="http://schemas.microsoft.com/office/drawing/2014/main" id="{0CB13784-5CE2-BF14-E44A-A42C96B89229}"/>
              </a:ext>
            </a:extLst>
          </p:cNvPr>
          <p:cNvSpPr txBox="1"/>
          <p:nvPr/>
        </p:nvSpPr>
        <p:spPr>
          <a:xfrm>
            <a:off x="9937336" y="1857256"/>
            <a:ext cx="2265681" cy="4124206"/>
          </a:xfrm>
          <a:prstGeom prst="rect">
            <a:avLst/>
          </a:prstGeom>
          <a:solidFill>
            <a:srgbClr val="90D0F0"/>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dirty="0">
                <a:ln>
                  <a:noFill/>
                </a:ln>
                <a:solidFill>
                  <a:srgbClr val="FA3C4B"/>
                </a:solidFill>
                <a:effectLst/>
                <a:uLnTx/>
                <a:uFillTx/>
                <a:latin typeface="Calibri" panose="020F0502020204030204" pitchFamily="34" charset="0"/>
                <a:ea typeface="+mn-ea"/>
                <a:cs typeface="Calibri" panose="020F0502020204030204" pitchFamily="34" charset="0"/>
              </a:rPr>
              <a:t>*</a:t>
            </a:r>
            <a:r>
              <a:rPr kumimoji="0" lang="en-GB" sz="18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sz="18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Under </a:t>
            </a:r>
            <a:r>
              <a:rPr kumimoji="0" lang="en-GB" sz="18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dimension 4</a:t>
            </a:r>
            <a:r>
              <a:rPr kumimoji="0" lang="en-GB" sz="18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sz="1800" b="0" i="1"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Working conditions and productivity</a:t>
            </a:r>
            <a:r>
              <a:rPr kumimoji="0" lang="en-GB" sz="18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 the indicator framework on the informal economy also recommends a set of indicators related to the </a:t>
            </a:r>
            <a:r>
              <a:rPr kumimoji="0" lang="en-GB" sz="18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performance and productivity of economic units </a:t>
            </a:r>
            <a:r>
              <a:rPr kumimoji="0" lang="en-GB" sz="18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and, in particular, on factors that affect them</a:t>
            </a:r>
          </a:p>
        </p:txBody>
      </p:sp>
    </p:spTree>
    <p:extLst>
      <p:ext uri="{BB962C8B-B14F-4D97-AF65-F5344CB8AC3E}">
        <p14:creationId xmlns:p14="http://schemas.microsoft.com/office/powerpoint/2010/main" val="90574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xEl>
                                              <p:pRg st="6" end="6"/>
                                            </p:txEl>
                                          </p:spTgt>
                                        </p:tgtEl>
                                        <p:attrNameLst>
                                          <p:attrName>style.visibility</p:attrName>
                                        </p:attrNameLst>
                                      </p:cBhvr>
                                      <p:to>
                                        <p:strVal val="visible"/>
                                      </p:to>
                                    </p:set>
                                    <p:animEffect transition="in" filter="wipe(left)">
                                      <p:cBhvr>
                                        <p:cTn id="7" dur="500"/>
                                        <p:tgtEl>
                                          <p:spTgt spid="31">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14" presetID="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1">
                                            <p:txEl>
                                              <p:pRg st="7" end="7"/>
                                            </p:txEl>
                                          </p:spTgt>
                                        </p:tgtEl>
                                        <p:attrNameLst>
                                          <p:attrName>style.visibility</p:attrName>
                                        </p:attrNameLst>
                                      </p:cBhvr>
                                      <p:to>
                                        <p:strVal val="visible"/>
                                      </p:to>
                                    </p:set>
                                    <p:animEffect transition="in" filter="wipe(left)">
                                      <p:cBhvr>
                                        <p:cTn id="20" dur="500"/>
                                        <p:tgtEl>
                                          <p:spTgt spid="31">
                                            <p:txEl>
                                              <p:pRg st="7" end="7"/>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31">
                                            <p:txEl>
                                              <p:pRg st="8" end="8"/>
                                            </p:txEl>
                                          </p:spTgt>
                                        </p:tgtEl>
                                        <p:attrNameLst>
                                          <p:attrName>style.visibility</p:attrName>
                                        </p:attrNameLst>
                                      </p:cBhvr>
                                      <p:to>
                                        <p:strVal val="visible"/>
                                      </p:to>
                                    </p:set>
                                    <p:animEffect transition="in" filter="wipe(left)">
                                      <p:cBhvr>
                                        <p:cTn id="23" dur="500"/>
                                        <p:tgtEl>
                                          <p:spTgt spid="31">
                                            <p:txEl>
                                              <p:pRg st="8" end="8"/>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31">
                                            <p:txEl>
                                              <p:pRg st="9" end="9"/>
                                            </p:txEl>
                                          </p:spTgt>
                                        </p:tgtEl>
                                        <p:attrNameLst>
                                          <p:attrName>style.visibility</p:attrName>
                                        </p:attrNameLst>
                                      </p:cBhvr>
                                      <p:to>
                                        <p:strVal val="visible"/>
                                      </p:to>
                                    </p:set>
                                    <p:animEffect transition="in" filter="wipe(left)">
                                      <p:cBhvr>
                                        <p:cTn id="26" dur="500"/>
                                        <p:tgtEl>
                                          <p:spTgt spid="31">
                                            <p:txEl>
                                              <p:pRg st="9" end="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1">
                                            <p:txEl>
                                              <p:pRg st="10" end="10"/>
                                            </p:txEl>
                                          </p:spTgt>
                                        </p:tgtEl>
                                        <p:attrNameLst>
                                          <p:attrName>style.visibility</p:attrName>
                                        </p:attrNameLst>
                                      </p:cBhvr>
                                      <p:to>
                                        <p:strVal val="visible"/>
                                      </p:to>
                                    </p:set>
                                    <p:animEffect transition="in" filter="wipe(left)">
                                      <p:cBhvr>
                                        <p:cTn id="31" dur="500"/>
                                        <p:tgtEl>
                                          <p:spTgt spid="3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3A27AB8-70E9-4E96-9749-ECFBE59A2FF0}"/>
              </a:ext>
            </a:extLst>
          </p:cNvPr>
          <p:cNvSpPr>
            <a:spLocks noGrp="1"/>
          </p:cNvSpPr>
          <p:nvPr>
            <p:ph type="title"/>
          </p:nvPr>
        </p:nvSpPr>
        <p:spPr>
          <a:xfrm>
            <a:off x="3076357" y="394498"/>
            <a:ext cx="7798472" cy="575678"/>
          </a:xfrm>
        </p:spPr>
        <p:txBody>
          <a:bodyPr/>
          <a:lstStyle/>
          <a:p>
            <a:r>
              <a:rPr lang="fr-FR" sz="2800" b="0" dirty="0">
                <a:solidFill>
                  <a:srgbClr val="026866"/>
                </a:solidFill>
                <a:latin typeface="Verdana" panose="020B0604030504040204" pitchFamily="34" charset="0"/>
                <a:ea typeface="Verdana" panose="020B0604030504040204" pitchFamily="34" charset="0"/>
              </a:rPr>
              <a:t>E. </a:t>
            </a:r>
            <a:r>
              <a:rPr lang="fr-FR" sz="2800" b="0" dirty="0" err="1">
                <a:solidFill>
                  <a:srgbClr val="026866"/>
                </a:solidFill>
                <a:latin typeface="Verdana" panose="020B0604030504040204" pitchFamily="34" charset="0"/>
                <a:ea typeface="Verdana" panose="020B0604030504040204" pitchFamily="34" charset="0"/>
              </a:rPr>
              <a:t>Contextual</a:t>
            </a:r>
            <a:r>
              <a:rPr lang="fr-FR" sz="2800" b="0" dirty="0">
                <a:solidFill>
                  <a:srgbClr val="026866"/>
                </a:solidFill>
                <a:latin typeface="Verdana" panose="020B0604030504040204" pitchFamily="34" charset="0"/>
                <a:ea typeface="Verdana" panose="020B0604030504040204" pitchFamily="34" charset="0"/>
              </a:rPr>
              <a:t> </a:t>
            </a:r>
            <a:r>
              <a:rPr lang="fr-FR" sz="2800" b="0" dirty="0" err="1">
                <a:solidFill>
                  <a:srgbClr val="026866"/>
                </a:solidFill>
                <a:latin typeface="Verdana" panose="020B0604030504040204" pitchFamily="34" charset="0"/>
                <a:ea typeface="Verdana" panose="020B0604030504040204" pitchFamily="34" charset="0"/>
              </a:rPr>
              <a:t>vulnerabilitites</a:t>
            </a:r>
            <a:br>
              <a:rPr lang="en-GB" sz="2000" b="0" dirty="0">
                <a:solidFill>
                  <a:srgbClr val="026866"/>
                </a:solidFill>
                <a:latin typeface="Verdana" panose="020B0604030504040204" pitchFamily="34" charset="0"/>
                <a:ea typeface="Verdana" panose="020B0604030504040204" pitchFamily="34" charset="0"/>
              </a:rPr>
            </a:br>
            <a:endParaRPr lang="en-GB" sz="2800" dirty="0">
              <a:solidFill>
                <a:srgbClr val="026866"/>
              </a:solidFill>
              <a:latin typeface="Verdana" panose="020B0604030504040204" pitchFamily="34" charset="0"/>
              <a:ea typeface="Verdana" panose="020B0604030504040204" pitchFamily="34" charset="0"/>
            </a:endParaRPr>
          </a:p>
        </p:txBody>
      </p:sp>
      <p:sp>
        <p:nvSpPr>
          <p:cNvPr id="26" name="Rectangle 25">
            <a:extLst>
              <a:ext uri="{FF2B5EF4-FFF2-40B4-BE49-F238E27FC236}">
                <a16:creationId xmlns:a16="http://schemas.microsoft.com/office/drawing/2014/main" id="{E04CF3EF-4E3D-47CA-841A-9BE097CBCE2A}"/>
              </a:ext>
            </a:extLst>
          </p:cNvPr>
          <p:cNvSpPr/>
          <p:nvPr/>
        </p:nvSpPr>
        <p:spPr>
          <a:xfrm>
            <a:off x="190136" y="6383751"/>
            <a:ext cx="2066494" cy="452935"/>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133a</a:t>
            </a:r>
            <a:endParaRPr kumimoji="0" lang="en-GB"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FAE571FC-4C99-4841-A596-B5FB69BE48AC}"/>
              </a:ext>
            </a:extLst>
          </p:cNvPr>
          <p:cNvSpPr/>
          <p:nvPr/>
        </p:nvSpPr>
        <p:spPr>
          <a:xfrm>
            <a:off x="181269" y="6383750"/>
            <a:ext cx="2066494" cy="452935"/>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133b</a:t>
            </a:r>
            <a:endParaRPr kumimoji="0" lang="en-GB"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5126C4DB-493D-284B-C78E-FAF28AF356E4}"/>
              </a:ext>
            </a:extLst>
          </p:cNvPr>
          <p:cNvSpPr/>
          <p:nvPr/>
        </p:nvSpPr>
        <p:spPr>
          <a:xfrm>
            <a:off x="2372663" y="1351326"/>
            <a:ext cx="4808713" cy="5417020"/>
          </a:xfrm>
          <a:prstGeom prst="rect">
            <a:avLst/>
          </a:prstGeom>
          <a:solidFill>
            <a:schemeClr val="bg1"/>
          </a:solidFill>
          <a:ln w="3175">
            <a:solidFill>
              <a:srgbClr val="02666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600"/>
              </a:spcAft>
              <a:buClr>
                <a:srgbClr val="05D2D2">
                  <a:lumMod val="50000"/>
                </a:srgbClr>
              </a:buClr>
              <a:buSzTx/>
              <a:buFont typeface="Wingdings 2" panose="05020102010507070707" pitchFamily="18" charset="2"/>
              <a:buChar char="Î"/>
              <a:tabLst/>
              <a:defRPr/>
            </a:pPr>
            <a:r>
              <a:rPr kumimoji="0" lang="en-US" sz="1800" b="0" i="0" u="none" strike="noStrike" kern="1200" cap="none" spc="0" normalizeH="0" baseline="0" noProof="0" dirty="0">
                <a:ln>
                  <a:noFill/>
                </a:ln>
                <a:solidFill>
                  <a:srgbClr val="05D2D2">
                    <a:lumMod val="50000"/>
                  </a:srgbClr>
                </a:solidFill>
                <a:effectLst/>
                <a:uLnTx/>
                <a:uFillTx/>
                <a:latin typeface="Calibri" panose="020F0502020204030204" pitchFamily="34" charset="0"/>
                <a:ea typeface="+mn-ea"/>
                <a:cs typeface="Calibri" panose="020F0502020204030204" pitchFamily="34" charset="0"/>
              </a:rPr>
              <a:t>Indicators included</a:t>
            </a:r>
            <a:r>
              <a:rPr kumimoji="0" lang="en-US" sz="1800" b="0" i="0" u="none" strike="noStrike" kern="1200" cap="none" spc="0" normalizeH="0" noProof="0" dirty="0">
                <a:ln>
                  <a:noFill/>
                </a:ln>
                <a:solidFill>
                  <a:srgbClr val="05D2D2">
                    <a:lumMod val="50000"/>
                  </a:srgbClr>
                </a:solidFill>
                <a:effectLst/>
                <a:uLnTx/>
                <a:uFillTx/>
                <a:latin typeface="Calibri" panose="020F0502020204030204" pitchFamily="34" charset="0"/>
                <a:ea typeface="+mn-ea"/>
                <a:cs typeface="Calibri" panose="020F0502020204030204" pitchFamily="34" charset="0"/>
              </a:rPr>
              <a:t> in the resolution:</a:t>
            </a:r>
            <a:endParaRPr kumimoji="0" lang="en-US" sz="1800" b="0" i="0" u="none" strike="noStrike" kern="1200" cap="none" spc="0" normalizeH="0" baseline="0" noProof="0" dirty="0">
              <a:ln>
                <a:noFill/>
              </a:ln>
              <a:solidFill>
                <a:srgbClr val="05D2D2">
                  <a:lumMod val="50000"/>
                </a:srgbClr>
              </a:solidFill>
              <a:effectLst/>
              <a:uLnTx/>
              <a:uFillTx/>
              <a:latin typeface="Calibri" panose="020F0502020204030204" pitchFamily="34" charset="0"/>
              <a:ea typeface="+mn-ea"/>
              <a:cs typeface="Calibri" panose="020F0502020204030204" pitchFamily="34" charset="0"/>
            </a:endParaRPr>
          </a:p>
          <a:p>
            <a:pPr marL="471488" lvl="1" indent="-285750">
              <a:spcAft>
                <a:spcPts val="100"/>
              </a:spcAft>
              <a:buClr>
                <a:srgbClr val="FF0000"/>
              </a:buClr>
              <a:buFont typeface="Wingdings 3" panose="05040102010807070707" pitchFamily="18" charset="2"/>
              <a:buChar char="u"/>
              <a:defRPr/>
            </a:pP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Based on LFS:</a:t>
            </a:r>
          </a:p>
          <a:p>
            <a:pPr marL="471488" lvl="1" indent="-285750">
              <a:spcAft>
                <a:spcPts val="100"/>
              </a:spcAft>
              <a:buClr>
                <a:srgbClr val="FF0000"/>
              </a:buClr>
              <a:buFont typeface="Wingdings 2" panose="05020102010507070707" pitchFamily="18" charset="2"/>
              <a:buChar char="Í"/>
              <a:defRPr/>
            </a:pP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133</a:t>
            </a:r>
            <a:r>
              <a:rPr lang="en-GB" dirty="0">
                <a:solidFill>
                  <a:srgbClr val="FF0000"/>
                </a:solidFill>
                <a:latin typeface="Calibri" panose="020F0502020204030204" pitchFamily="34" charset="0"/>
                <a:cs typeface="Calibri" panose="020F0502020204030204" pitchFamily="34" charset="0"/>
              </a:rPr>
              <a:t>a.</a:t>
            </a:r>
            <a:r>
              <a:rPr lang="en-GB" dirty="0">
                <a:solidFill>
                  <a:srgbClr val="000000">
                    <a:lumMod val="95000"/>
                    <a:lumOff val="5000"/>
                  </a:srgbClr>
                </a:solidFill>
                <a:latin typeface="Calibri" panose="020F0502020204030204" pitchFamily="34" charset="0"/>
                <a:cs typeface="Calibri" panose="020F0502020204030204" pitchFamily="34" charset="0"/>
              </a:rPr>
              <a:t> Percentage of persons with informal main jobs who are living in households with at least one household member in formal employment. </a:t>
            </a:r>
          </a:p>
          <a:p>
            <a:pPr marL="471488" lvl="1" indent="-285750">
              <a:spcAft>
                <a:spcPts val="100"/>
              </a:spcAft>
              <a:buClr>
                <a:srgbClr val="FF0000"/>
              </a:buClr>
              <a:buFont typeface="Wingdings 3" panose="05040102010807070707" pitchFamily="18" charset="2"/>
              <a:buChar char="u"/>
              <a:defRPr/>
            </a:pPr>
            <a:endParaRPr lang="en-US"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471488" lvl="1" indent="-285750">
              <a:spcAft>
                <a:spcPts val="100"/>
              </a:spcAft>
              <a:buClr>
                <a:srgbClr val="FF0000"/>
              </a:buClr>
              <a:buFont typeface="Wingdings 3" panose="05040102010807070707" pitchFamily="18" charset="2"/>
              <a:buChar char="u"/>
              <a:defRPr/>
            </a:pPr>
            <a:endParaRPr lang="en-US"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471488" lvl="1" indent="-285750">
              <a:spcAft>
                <a:spcPts val="100"/>
              </a:spcAft>
              <a:buClr>
                <a:srgbClr val="FF0000"/>
              </a:buClr>
              <a:buFont typeface="Wingdings 3" panose="05040102010807070707" pitchFamily="18" charset="2"/>
              <a:buChar char="u"/>
              <a:defRPr/>
            </a:pPr>
            <a:endParaRPr lang="en-US"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600"/>
              </a:spcAft>
              <a:buClr>
                <a:srgbClr val="05D2D2">
                  <a:lumMod val="50000"/>
                </a:srgbClr>
              </a:buClr>
              <a:buSzTx/>
              <a:buFont typeface="Wingdings 2" panose="05020102010507070707" pitchFamily="18" charset="2"/>
              <a:buChar char="Î"/>
              <a:tabLst/>
              <a:defRPr/>
            </a:pPr>
            <a:endPar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5" name="Rectangle 4">
            <a:extLst>
              <a:ext uri="{FF2B5EF4-FFF2-40B4-BE49-F238E27FC236}">
                <a16:creationId xmlns:a16="http://schemas.microsoft.com/office/drawing/2014/main" id="{0A11C094-0C8B-3CBF-223E-78C8F78D3FFE}"/>
              </a:ext>
            </a:extLst>
          </p:cNvPr>
          <p:cNvSpPr/>
          <p:nvPr/>
        </p:nvSpPr>
        <p:spPr>
          <a:xfrm>
            <a:off x="2960736" y="928645"/>
            <a:ext cx="3809744" cy="57567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E. Contextual vulnerabilities</a:t>
            </a:r>
          </a:p>
        </p:txBody>
      </p:sp>
      <p:sp>
        <p:nvSpPr>
          <p:cNvPr id="9" name="Flèche : droite 8">
            <a:extLst>
              <a:ext uri="{FF2B5EF4-FFF2-40B4-BE49-F238E27FC236}">
                <a16:creationId xmlns:a16="http://schemas.microsoft.com/office/drawing/2014/main" id="{B4DBE8B3-8781-57A2-C794-B78A45B7F949}"/>
              </a:ext>
            </a:extLst>
          </p:cNvPr>
          <p:cNvSpPr/>
          <p:nvPr/>
        </p:nvSpPr>
        <p:spPr>
          <a:xfrm>
            <a:off x="966611" y="474249"/>
            <a:ext cx="1830776" cy="813292"/>
          </a:xfrm>
          <a:prstGeom prst="rightArrow">
            <a:avLst>
              <a:gd name="adj1" fmla="val 60708"/>
              <a:gd name="adj2" fmla="val 50000"/>
            </a:avLst>
          </a:prstGeom>
          <a:solidFill>
            <a:srgbClr val="05B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Para. 133</a:t>
            </a:r>
          </a:p>
        </p:txBody>
      </p:sp>
      <p:sp>
        <p:nvSpPr>
          <p:cNvPr id="10" name="Flèche : droite 9">
            <a:extLst>
              <a:ext uri="{FF2B5EF4-FFF2-40B4-BE49-F238E27FC236}">
                <a16:creationId xmlns:a16="http://schemas.microsoft.com/office/drawing/2014/main" id="{96963370-1F26-2255-8ACC-9FEC037157AF}"/>
              </a:ext>
            </a:extLst>
          </p:cNvPr>
          <p:cNvSpPr/>
          <p:nvPr/>
        </p:nvSpPr>
        <p:spPr>
          <a:xfrm>
            <a:off x="108857" y="21315"/>
            <a:ext cx="1955375" cy="845153"/>
          </a:xfrm>
          <a:prstGeom prst="rightArrow">
            <a:avLst>
              <a:gd name="adj1" fmla="val 66062"/>
              <a:gd name="adj2" fmla="val 50000"/>
            </a:avLst>
          </a:prstGeom>
          <a:solidFill>
            <a:srgbClr val="0495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a:ea typeface="+mn-ea"/>
                <a:cs typeface="+mn-cs"/>
              </a:rPr>
              <a:t>Informal </a:t>
            </a:r>
            <a:r>
              <a:rPr kumimoji="0" lang="fr-FR" sz="1800" b="1" i="0" u="none" strike="noStrike" kern="1200" cap="none" spc="0" normalizeH="0" baseline="0" noProof="0" dirty="0" err="1">
                <a:ln>
                  <a:noFill/>
                </a:ln>
                <a:solidFill>
                  <a:srgbClr val="FFFFFF"/>
                </a:solidFill>
                <a:effectLst/>
                <a:uLnTx/>
                <a:uFillTx/>
                <a:latin typeface="Arial" panose="020B0604020202020204"/>
                <a:ea typeface="+mn-ea"/>
                <a:cs typeface="+mn-cs"/>
              </a:rPr>
              <a:t>employment</a:t>
            </a:r>
            <a:endParaRPr kumimoji="0" lang="fr-FR"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ZoneTexte 5">
            <a:extLst>
              <a:ext uri="{FF2B5EF4-FFF2-40B4-BE49-F238E27FC236}">
                <a16:creationId xmlns:a16="http://schemas.microsoft.com/office/drawing/2014/main" id="{3679CCFF-706B-7563-F985-179120EB03B4}"/>
              </a:ext>
            </a:extLst>
          </p:cNvPr>
          <p:cNvSpPr txBox="1"/>
          <p:nvPr/>
        </p:nvSpPr>
        <p:spPr>
          <a:xfrm>
            <a:off x="181269" y="1784596"/>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1. Extent of informality</a:t>
            </a:r>
          </a:p>
        </p:txBody>
      </p:sp>
      <p:sp>
        <p:nvSpPr>
          <p:cNvPr id="17" name="ZoneTexte 5">
            <a:extLst>
              <a:ext uri="{FF2B5EF4-FFF2-40B4-BE49-F238E27FC236}">
                <a16:creationId xmlns:a16="http://schemas.microsoft.com/office/drawing/2014/main" id="{76ABC157-91E5-8D0E-1BD8-AC586CF37497}"/>
              </a:ext>
            </a:extLst>
          </p:cNvPr>
          <p:cNvSpPr txBox="1"/>
          <p:nvPr/>
        </p:nvSpPr>
        <p:spPr>
          <a:xfrm>
            <a:off x="181269" y="2423479"/>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2. Composition of informality</a:t>
            </a:r>
          </a:p>
        </p:txBody>
      </p:sp>
      <p:sp>
        <p:nvSpPr>
          <p:cNvPr id="18" name="ZoneTexte 5">
            <a:extLst>
              <a:ext uri="{FF2B5EF4-FFF2-40B4-BE49-F238E27FC236}">
                <a16:creationId xmlns:a16="http://schemas.microsoft.com/office/drawing/2014/main" id="{65019B05-DC83-2ECA-F903-57499E369EF1}"/>
              </a:ext>
            </a:extLst>
          </p:cNvPr>
          <p:cNvSpPr txBox="1"/>
          <p:nvPr/>
        </p:nvSpPr>
        <p:spPr>
          <a:xfrm>
            <a:off x="181269" y="3701245"/>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4. Working conditions &amp; productivity</a:t>
            </a:r>
          </a:p>
        </p:txBody>
      </p:sp>
      <p:sp>
        <p:nvSpPr>
          <p:cNvPr id="19" name="ZoneTexte 5">
            <a:extLst>
              <a:ext uri="{FF2B5EF4-FFF2-40B4-BE49-F238E27FC236}">
                <a16:creationId xmlns:a16="http://schemas.microsoft.com/office/drawing/2014/main" id="{D3E7DD28-759C-651E-6CDC-012747924081}"/>
              </a:ext>
            </a:extLst>
          </p:cNvPr>
          <p:cNvSpPr txBox="1"/>
          <p:nvPr/>
        </p:nvSpPr>
        <p:spPr>
          <a:xfrm>
            <a:off x="181269" y="4340128"/>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5. Contextual vulnerability</a:t>
            </a:r>
          </a:p>
        </p:txBody>
      </p:sp>
      <p:sp>
        <p:nvSpPr>
          <p:cNvPr id="20" name="ZoneTexte 5">
            <a:extLst>
              <a:ext uri="{FF2B5EF4-FFF2-40B4-BE49-F238E27FC236}">
                <a16:creationId xmlns:a16="http://schemas.microsoft.com/office/drawing/2014/main" id="{E52F211F-2D94-C9B4-309B-512FABD9B6A5}"/>
              </a:ext>
            </a:extLst>
          </p:cNvPr>
          <p:cNvSpPr txBox="1"/>
          <p:nvPr/>
        </p:nvSpPr>
        <p:spPr>
          <a:xfrm>
            <a:off x="181269" y="4979013"/>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6. Other structural factors</a:t>
            </a:r>
          </a:p>
        </p:txBody>
      </p:sp>
      <p:sp>
        <p:nvSpPr>
          <p:cNvPr id="21" name="ZoneTexte 2">
            <a:extLst>
              <a:ext uri="{FF2B5EF4-FFF2-40B4-BE49-F238E27FC236}">
                <a16:creationId xmlns:a16="http://schemas.microsoft.com/office/drawing/2014/main" id="{DCAE5452-8C54-E37C-499C-56D0348BB7ED}"/>
              </a:ext>
            </a:extLst>
          </p:cNvPr>
          <p:cNvSpPr txBox="1"/>
          <p:nvPr/>
        </p:nvSpPr>
        <p:spPr>
          <a:xfrm>
            <a:off x="108857" y="1374439"/>
            <a:ext cx="21477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Main dimensions</a:t>
            </a:r>
          </a:p>
        </p:txBody>
      </p:sp>
      <p:sp>
        <p:nvSpPr>
          <p:cNvPr id="22" name="ZoneTexte 5">
            <a:extLst>
              <a:ext uri="{FF2B5EF4-FFF2-40B4-BE49-F238E27FC236}">
                <a16:creationId xmlns:a16="http://schemas.microsoft.com/office/drawing/2014/main" id="{BC0EE981-1809-8305-860A-5FFED8D666EC}"/>
              </a:ext>
            </a:extLst>
          </p:cNvPr>
          <p:cNvSpPr txBox="1"/>
          <p:nvPr/>
        </p:nvSpPr>
        <p:spPr>
          <a:xfrm>
            <a:off x="181269" y="3062362"/>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3. Exposure to informality</a:t>
            </a:r>
          </a:p>
        </p:txBody>
      </p:sp>
      <p:sp>
        <p:nvSpPr>
          <p:cNvPr id="25" name="ZoneTexte 5">
            <a:extLst>
              <a:ext uri="{FF2B5EF4-FFF2-40B4-BE49-F238E27FC236}">
                <a16:creationId xmlns:a16="http://schemas.microsoft.com/office/drawing/2014/main" id="{3A218BB2-10FC-1A9E-DDCC-9CDAB80B937F}"/>
              </a:ext>
            </a:extLst>
          </p:cNvPr>
          <p:cNvSpPr txBox="1"/>
          <p:nvPr/>
        </p:nvSpPr>
        <p:spPr>
          <a:xfrm>
            <a:off x="181269" y="4340128"/>
            <a:ext cx="2066494" cy="584775"/>
          </a:xfrm>
          <a:prstGeom prst="rect">
            <a:avLst/>
          </a:prstGeom>
          <a:solidFill>
            <a:srgbClr val="026664"/>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5. Contextual vulnerability</a:t>
            </a:r>
          </a:p>
        </p:txBody>
      </p:sp>
      <p:sp>
        <p:nvSpPr>
          <p:cNvPr id="3" name="TextBox 2">
            <a:extLst>
              <a:ext uri="{FF2B5EF4-FFF2-40B4-BE49-F238E27FC236}">
                <a16:creationId xmlns:a16="http://schemas.microsoft.com/office/drawing/2014/main" id="{34D98563-E9DD-C57D-73DB-E101D8E775A9}"/>
              </a:ext>
            </a:extLst>
          </p:cNvPr>
          <p:cNvSpPr txBox="1"/>
          <p:nvPr/>
        </p:nvSpPr>
        <p:spPr>
          <a:xfrm>
            <a:off x="7190243" y="989267"/>
            <a:ext cx="4892900" cy="1015663"/>
          </a:xfrm>
          <a:prstGeom prst="rect">
            <a:avLst/>
          </a:prstGeom>
          <a:noFill/>
        </p:spPr>
        <p:txBody>
          <a:bodyPr wrap="square">
            <a:spAutoFit/>
          </a:bodyPr>
          <a:lstStyle/>
          <a:p>
            <a:pPr marL="285750" lvl="0" indent="-285750">
              <a:buClr>
                <a:srgbClr val="05D2D2">
                  <a:lumMod val="50000"/>
                </a:srgbClr>
              </a:buClr>
              <a:buFont typeface="Wingdings 2" panose="05020102010507070707" pitchFamily="18" charset="2"/>
              <a:buChar char="Î"/>
              <a:defRPr/>
            </a:pPr>
            <a:r>
              <a:rPr kumimoji="0" lang="en-GB" sz="15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Global and regional</a:t>
            </a:r>
            <a:r>
              <a:rPr kumimoji="0" lang="en-GB" sz="1500" b="1" i="0" u="none" strike="noStrike" kern="1200" cap="none" spc="0" normalizeH="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kumimoji="0" lang="en-GB" sz="15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kumimoji="0" lang="en-GB" sz="15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133a.</a:t>
            </a:r>
            <a:r>
              <a:rPr lang="en-GB" sz="1500" dirty="0">
                <a:solidFill>
                  <a:srgbClr val="000000">
                    <a:lumMod val="95000"/>
                    <a:lumOff val="5000"/>
                  </a:srgbClr>
                </a:solidFill>
                <a:latin typeface="Calibri" panose="020F0502020204030204" pitchFamily="34" charset="0"/>
                <a:cs typeface="Calibri" panose="020F0502020204030204" pitchFamily="34" charset="0"/>
              </a:rPr>
              <a:t> Percentage of persons with informal main jobs who are living in households with at least one household member in formal employment by </a:t>
            </a:r>
            <a:r>
              <a:rPr kumimoji="0" lang="en-GB" sz="15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sex</a:t>
            </a:r>
            <a:r>
              <a:rPr kumimoji="0" lang="en-GB" sz="105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 2019)</a:t>
            </a:r>
          </a:p>
        </p:txBody>
      </p:sp>
      <p:sp>
        <p:nvSpPr>
          <p:cNvPr id="28" name="TextBox 27">
            <a:extLst>
              <a:ext uri="{FF2B5EF4-FFF2-40B4-BE49-F238E27FC236}">
                <a16:creationId xmlns:a16="http://schemas.microsoft.com/office/drawing/2014/main" id="{E94973BD-E3C3-F1C0-BA17-D9E90018C0C1}"/>
              </a:ext>
            </a:extLst>
          </p:cNvPr>
          <p:cNvSpPr txBox="1"/>
          <p:nvPr/>
        </p:nvSpPr>
        <p:spPr>
          <a:xfrm>
            <a:off x="2411112" y="3368627"/>
            <a:ext cx="4724638" cy="1200329"/>
          </a:xfrm>
          <a:prstGeom prst="rect">
            <a:avLst/>
          </a:prstGeom>
          <a:noFill/>
        </p:spPr>
        <p:txBody>
          <a:bodyPr wrap="square">
            <a:spAutoFit/>
          </a:bodyPr>
          <a:lstStyle/>
          <a:p>
            <a:pPr marL="471488" lvl="1" indent="-285750">
              <a:spcAft>
                <a:spcPts val="100"/>
              </a:spcAft>
              <a:buClr>
                <a:srgbClr val="FF0000"/>
              </a:buClr>
              <a:buFont typeface="Wingdings 2" panose="05020102010507070707" pitchFamily="18" charset="2"/>
              <a:buChar char="Í"/>
              <a:defRPr/>
            </a:pP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133</a:t>
            </a:r>
            <a:r>
              <a:rPr lang="en-GB" dirty="0" err="1">
                <a:solidFill>
                  <a:srgbClr val="FF0000"/>
                </a:solidFill>
                <a:latin typeface="Calibri" panose="020F0502020204030204" pitchFamily="34" charset="0"/>
                <a:cs typeface="Calibri" panose="020F0502020204030204" pitchFamily="34" charset="0"/>
              </a:rPr>
              <a:t>b.</a:t>
            </a:r>
            <a:r>
              <a:rPr lang="en-GB" dirty="0">
                <a:solidFill>
                  <a:srgbClr val="FF0000"/>
                </a:solidFill>
                <a:latin typeface="Calibri" panose="020F0502020204030204" pitchFamily="34" charset="0"/>
                <a:cs typeface="Calibri" panose="020F0502020204030204" pitchFamily="34" charset="0"/>
              </a:rPr>
              <a:t> </a:t>
            </a:r>
            <a:r>
              <a:rPr lang="en-GB" dirty="0">
                <a:solidFill>
                  <a:srgbClr val="000000">
                    <a:lumMod val="95000"/>
                    <a:lumOff val="5000"/>
                  </a:srgbClr>
                </a:solidFill>
                <a:latin typeface="Calibri" panose="020F0502020204030204" pitchFamily="34" charset="0"/>
                <a:cs typeface="Calibri" panose="020F0502020204030204" pitchFamily="34" charset="0"/>
              </a:rPr>
              <a:t>Percentage of persons with informal main jobs who are living in households with at least one household member contributing to social security. </a:t>
            </a:r>
          </a:p>
        </p:txBody>
      </p:sp>
      <p:sp>
        <p:nvSpPr>
          <p:cNvPr id="24" name="TextBox 23">
            <a:extLst>
              <a:ext uri="{FF2B5EF4-FFF2-40B4-BE49-F238E27FC236}">
                <a16:creationId xmlns:a16="http://schemas.microsoft.com/office/drawing/2014/main" id="{E20EDE18-8BF8-4FE8-91A7-FFFE109F3264}"/>
              </a:ext>
            </a:extLst>
          </p:cNvPr>
          <p:cNvSpPr txBox="1"/>
          <p:nvPr/>
        </p:nvSpPr>
        <p:spPr>
          <a:xfrm>
            <a:off x="7199110" y="999766"/>
            <a:ext cx="4892900" cy="784830"/>
          </a:xfrm>
          <a:prstGeom prst="rect">
            <a:avLst/>
          </a:prstGeom>
          <a:solidFill>
            <a:schemeClr val="bg1"/>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GB" sz="15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India</a:t>
            </a:r>
            <a:r>
              <a:rPr kumimoji="0" lang="en-GB" sz="15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kumimoji="0" lang="en-GB" sz="15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133a.</a:t>
            </a:r>
            <a:r>
              <a:rPr kumimoji="0" lang="en-GB" sz="15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Percentage of persons with informal main jobs living in households with at least one household member </a:t>
            </a:r>
            <a:r>
              <a:rPr kumimoji="0" lang="en-GB" sz="15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in formal employment </a:t>
            </a:r>
            <a:r>
              <a:rPr kumimoji="0" lang="en-GB" sz="15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by sex</a:t>
            </a:r>
            <a:r>
              <a:rPr kumimoji="0" lang="en-GB" sz="105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(LFS, 2023)</a:t>
            </a:r>
          </a:p>
        </p:txBody>
      </p:sp>
      <p:grpSp>
        <p:nvGrpSpPr>
          <p:cNvPr id="2" name="Group 1">
            <a:extLst>
              <a:ext uri="{FF2B5EF4-FFF2-40B4-BE49-F238E27FC236}">
                <a16:creationId xmlns:a16="http://schemas.microsoft.com/office/drawing/2014/main" id="{AB8072B2-B908-2202-7F13-DA7CF8DA7F9B}"/>
              </a:ext>
            </a:extLst>
          </p:cNvPr>
          <p:cNvGrpSpPr/>
          <p:nvPr/>
        </p:nvGrpSpPr>
        <p:grpSpPr>
          <a:xfrm>
            <a:off x="3384506" y="4632516"/>
            <a:ext cx="2813054" cy="2086663"/>
            <a:chOff x="9308305" y="2260969"/>
            <a:chExt cx="2813054" cy="2311031"/>
          </a:xfrm>
        </p:grpSpPr>
        <p:sp>
          <p:nvSpPr>
            <p:cNvPr id="7" name="Rectangle 6">
              <a:extLst>
                <a:ext uri="{FF2B5EF4-FFF2-40B4-BE49-F238E27FC236}">
                  <a16:creationId xmlns:a16="http://schemas.microsoft.com/office/drawing/2014/main" id="{856D1639-09F2-3071-9317-FE0E72A299EC}"/>
                </a:ext>
              </a:extLst>
            </p:cNvPr>
            <p:cNvSpPr/>
            <p:nvPr/>
          </p:nvSpPr>
          <p:spPr>
            <a:xfrm>
              <a:off x="9308305" y="2261219"/>
              <a:ext cx="2777850" cy="2310781"/>
            </a:xfrm>
            <a:prstGeom prst="rect">
              <a:avLst/>
            </a:prstGeom>
            <a:solidFill>
              <a:srgbClr val="16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For </a:t>
              </a:r>
              <a:r>
                <a:rPr kumimoji="0" lang="fr-FR" sz="1800" b="0" i="0" u="none" strike="noStrike" kern="120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rPr>
                <a:t>specific</a:t>
              </a: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country data, </a:t>
              </a:r>
              <a:r>
                <a:rPr kumimoji="0" lang="fr-FR" sz="1800" b="0" i="0" u="none" strike="noStrike" kern="120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rPr>
                <a:t>see</a:t>
              </a: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a:t>
              </a:r>
              <a:r>
                <a:rPr kumimoji="0" lang="fr-FR" sz="2000" b="1" i="0" u="none" strike="noStrike" kern="1200" cap="none" spc="0" normalizeH="0" baseline="0" noProof="0" dirty="0" err="1">
                  <a:ln>
                    <a:noFill/>
                  </a:ln>
                  <a:solidFill>
                    <a:srgbClr val="A1FDFB"/>
                  </a:solidFill>
                  <a:effectLst/>
                  <a:uLnTx/>
                  <a:uFillTx/>
                  <a:latin typeface="Abadi" panose="020B0604020104020204" pitchFamily="34" charset="0"/>
                  <a:cs typeface="Calibri" panose="020F0502020204030204" pitchFamily="34" charset="0"/>
                </a:rPr>
                <a:t>indicators</a:t>
              </a:r>
              <a:r>
                <a:rPr kumimoji="0" lang="fr-FR" sz="2000" b="1" i="0" u="none" strike="noStrike" kern="1200" cap="none" spc="0" normalizeH="0" baseline="0" noProof="0" dirty="0">
                  <a:ln>
                    <a:noFill/>
                  </a:ln>
                  <a:solidFill>
                    <a:srgbClr val="A1FDFB"/>
                  </a:solidFill>
                  <a:effectLst/>
                  <a:uLnTx/>
                  <a:uFillTx/>
                  <a:latin typeface="Abadi" panose="020B0604020104020204" pitchFamily="34" charset="0"/>
                  <a:cs typeface="Calibri" panose="020F0502020204030204" pitchFamily="34" charset="0"/>
                </a:rPr>
                <a:t> 27-28</a:t>
              </a:r>
              <a:r>
                <a:rPr kumimoji="0" lang="fr-FR" sz="2400" b="1" i="0" u="none" strike="noStrike" kern="1200" cap="none" spc="0" normalizeH="0" baseline="0" noProof="0" dirty="0">
                  <a:ln>
                    <a:noFill/>
                  </a:ln>
                  <a:solidFill>
                    <a:srgbClr val="A1FDFB"/>
                  </a:solidFill>
                  <a:effectLst/>
                  <a:uLnTx/>
                  <a:uFillTx/>
                  <a:latin typeface="Calibri" panose="020F0502020204030204" pitchFamily="34" charset="0"/>
                  <a:cs typeface="Calibri" panose="020F0502020204030204" pitchFamily="34" charset="0"/>
                </a:rPr>
                <a:t> </a:t>
              </a:r>
              <a:r>
                <a:rPr kumimoji="0" lang="fr-FR" sz="180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t>
              </a:r>
              <a:r>
                <a:rPr kumimoji="0" lang="fr-FR" sz="1800" i="0" u="none" strike="noStrike" kern="120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rPr>
                <a:t>contextual</a:t>
              </a:r>
              <a:r>
                <a:rPr kumimoji="0" lang="fr-FR" sz="180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a:t>
              </a:r>
              <a:r>
                <a:rPr kumimoji="0" lang="fr-FR" sz="1800" i="0" u="none" strike="noStrike" kern="120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rPr>
                <a:t>vulnerabilities</a:t>
              </a:r>
              <a:r>
                <a:rPr kumimoji="0" lang="fr-FR" sz="180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in </a:t>
              </a: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country profiles</a:t>
              </a: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pic>
          <p:nvPicPr>
            <p:cNvPr id="11" name="Graphic 10" descr="Zoom in outline">
              <a:extLst>
                <a:ext uri="{FF2B5EF4-FFF2-40B4-BE49-F238E27FC236}">
                  <a16:creationId xmlns:a16="http://schemas.microsoft.com/office/drawing/2014/main" id="{A664DF8B-1E97-B414-E0C7-E51D466CEF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11773" y="2260969"/>
              <a:ext cx="1109586" cy="1109586"/>
            </a:xfrm>
            <a:prstGeom prst="rect">
              <a:avLst/>
            </a:prstGeom>
          </p:spPr>
        </p:pic>
      </p:grpSp>
      <p:pic>
        <p:nvPicPr>
          <p:cNvPr id="12" name="Picture 11">
            <a:extLst>
              <a:ext uri="{FF2B5EF4-FFF2-40B4-BE49-F238E27FC236}">
                <a16:creationId xmlns:a16="http://schemas.microsoft.com/office/drawing/2014/main" id="{205C9D59-682D-7B00-C905-5891CBD65888}"/>
              </a:ext>
            </a:extLst>
          </p:cNvPr>
          <p:cNvPicPr>
            <a:picLocks noChangeAspect="1"/>
          </p:cNvPicPr>
          <p:nvPr/>
        </p:nvPicPr>
        <p:blipFill>
          <a:blip r:embed="rId4"/>
          <a:stretch>
            <a:fillRect/>
          </a:stretch>
        </p:blipFill>
        <p:spPr>
          <a:xfrm>
            <a:off x="7306275" y="2140041"/>
            <a:ext cx="4712615" cy="4453263"/>
          </a:xfrm>
          <a:prstGeom prst="rect">
            <a:avLst/>
          </a:prstGeom>
        </p:spPr>
      </p:pic>
      <p:sp>
        <p:nvSpPr>
          <p:cNvPr id="13" name="TextBox 12">
            <a:extLst>
              <a:ext uri="{FF2B5EF4-FFF2-40B4-BE49-F238E27FC236}">
                <a16:creationId xmlns:a16="http://schemas.microsoft.com/office/drawing/2014/main" id="{C9502DF6-3BD0-83BD-583A-39A5E6FF1A00}"/>
              </a:ext>
            </a:extLst>
          </p:cNvPr>
          <p:cNvSpPr txBox="1"/>
          <p:nvPr/>
        </p:nvSpPr>
        <p:spPr>
          <a:xfrm>
            <a:off x="7297409" y="1034232"/>
            <a:ext cx="4892900" cy="784830"/>
          </a:xfrm>
          <a:prstGeom prst="rect">
            <a:avLst/>
          </a:prstGeom>
          <a:solidFill>
            <a:schemeClr val="bg1"/>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GB" sz="15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Mongolia </a:t>
            </a:r>
            <a:r>
              <a:rPr kumimoji="0" lang="en-GB" sz="15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kumimoji="0" lang="en-GB" sz="15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133b.</a:t>
            </a:r>
            <a:r>
              <a:rPr kumimoji="0" lang="en-GB" sz="15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Percentage of persons with informal main jobs living in households with at least one household member contributing to social by sex</a:t>
            </a:r>
            <a:r>
              <a:rPr kumimoji="0" lang="en-GB" sz="105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(LFS, 2023)</a:t>
            </a:r>
          </a:p>
        </p:txBody>
      </p:sp>
      <p:pic>
        <p:nvPicPr>
          <p:cNvPr id="23" name="Picture 22">
            <a:extLst>
              <a:ext uri="{FF2B5EF4-FFF2-40B4-BE49-F238E27FC236}">
                <a16:creationId xmlns:a16="http://schemas.microsoft.com/office/drawing/2014/main" id="{40C74E8C-C8B8-541A-0C9F-D2986DB6B9D7}"/>
              </a:ext>
            </a:extLst>
          </p:cNvPr>
          <p:cNvPicPr>
            <a:picLocks noChangeAspect="1"/>
          </p:cNvPicPr>
          <p:nvPr/>
        </p:nvPicPr>
        <p:blipFill>
          <a:blip r:embed="rId5"/>
          <a:stretch>
            <a:fillRect/>
          </a:stretch>
        </p:blipFill>
        <p:spPr>
          <a:xfrm>
            <a:off x="7306275" y="1977723"/>
            <a:ext cx="4704456" cy="4724809"/>
          </a:xfrm>
          <a:prstGeom prst="rect">
            <a:avLst/>
          </a:prstGeom>
        </p:spPr>
      </p:pic>
      <p:pic>
        <p:nvPicPr>
          <p:cNvPr id="29" name="Picture 28">
            <a:extLst>
              <a:ext uri="{FF2B5EF4-FFF2-40B4-BE49-F238E27FC236}">
                <a16:creationId xmlns:a16="http://schemas.microsoft.com/office/drawing/2014/main" id="{9A37583C-A84B-4B8E-6571-B638BA45075E}"/>
              </a:ext>
            </a:extLst>
          </p:cNvPr>
          <p:cNvPicPr>
            <a:picLocks noChangeAspect="1"/>
          </p:cNvPicPr>
          <p:nvPr/>
        </p:nvPicPr>
        <p:blipFill>
          <a:blip r:embed="rId6"/>
          <a:stretch>
            <a:fillRect/>
          </a:stretch>
        </p:blipFill>
        <p:spPr>
          <a:xfrm>
            <a:off x="7302280" y="1943256"/>
            <a:ext cx="4814963" cy="4759276"/>
          </a:xfrm>
          <a:prstGeom prst="rect">
            <a:avLst/>
          </a:prstGeom>
        </p:spPr>
      </p:pic>
    </p:spTree>
    <p:extLst>
      <p:ext uri="{BB962C8B-B14F-4D97-AF65-F5344CB8AC3E}">
        <p14:creationId xmlns:p14="http://schemas.microsoft.com/office/powerpoint/2010/main" val="67638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up)">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par>
                                <p:cTn id="16" presetID="22" presetClass="entr" presetSubtype="8"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500"/>
                                        <p:tgtEl>
                                          <p:spTgt spid="2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8"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 grpId="0"/>
      <p:bldP spid="28" grpId="0"/>
      <p:bldP spid="24"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3A27AB8-70E9-4E96-9749-ECFBE59A2FF0}"/>
              </a:ext>
            </a:extLst>
          </p:cNvPr>
          <p:cNvSpPr>
            <a:spLocks noGrp="1"/>
          </p:cNvSpPr>
          <p:nvPr>
            <p:ph type="title"/>
          </p:nvPr>
        </p:nvSpPr>
        <p:spPr>
          <a:xfrm>
            <a:off x="3076357" y="394498"/>
            <a:ext cx="7798472" cy="575678"/>
          </a:xfrm>
        </p:spPr>
        <p:txBody>
          <a:bodyPr/>
          <a:lstStyle/>
          <a:p>
            <a:r>
              <a:rPr lang="fr-FR" sz="2800" b="0" dirty="0">
                <a:solidFill>
                  <a:srgbClr val="026866"/>
                </a:solidFill>
                <a:latin typeface="Verdana" panose="020B0604030504040204" pitchFamily="34" charset="0"/>
                <a:ea typeface="Verdana" panose="020B0604030504040204" pitchFamily="34" charset="0"/>
              </a:rPr>
              <a:t>E. </a:t>
            </a:r>
            <a:r>
              <a:rPr lang="fr-FR" sz="2800" b="0" dirty="0" err="1">
                <a:solidFill>
                  <a:srgbClr val="026866"/>
                </a:solidFill>
                <a:latin typeface="Verdana" panose="020B0604030504040204" pitchFamily="34" charset="0"/>
                <a:ea typeface="Verdana" panose="020B0604030504040204" pitchFamily="34" charset="0"/>
              </a:rPr>
              <a:t>Contextual</a:t>
            </a:r>
            <a:r>
              <a:rPr lang="fr-FR" sz="2800" b="0" dirty="0">
                <a:solidFill>
                  <a:srgbClr val="026866"/>
                </a:solidFill>
                <a:latin typeface="Verdana" panose="020B0604030504040204" pitchFamily="34" charset="0"/>
                <a:ea typeface="Verdana" panose="020B0604030504040204" pitchFamily="34" charset="0"/>
              </a:rPr>
              <a:t> </a:t>
            </a:r>
            <a:r>
              <a:rPr lang="fr-FR" sz="2800" b="0" dirty="0" err="1">
                <a:solidFill>
                  <a:srgbClr val="026866"/>
                </a:solidFill>
                <a:latin typeface="Verdana" panose="020B0604030504040204" pitchFamily="34" charset="0"/>
                <a:ea typeface="Verdana" panose="020B0604030504040204" pitchFamily="34" charset="0"/>
              </a:rPr>
              <a:t>vulnerabilitites</a:t>
            </a:r>
            <a:br>
              <a:rPr lang="en-GB" sz="2000" b="0" dirty="0">
                <a:solidFill>
                  <a:srgbClr val="026866"/>
                </a:solidFill>
                <a:latin typeface="Verdana" panose="020B0604030504040204" pitchFamily="34" charset="0"/>
                <a:ea typeface="Verdana" panose="020B0604030504040204" pitchFamily="34" charset="0"/>
              </a:rPr>
            </a:br>
            <a:endParaRPr lang="en-GB" sz="2800" dirty="0">
              <a:solidFill>
                <a:srgbClr val="026866"/>
              </a:solidFill>
              <a:latin typeface="Verdana" panose="020B0604030504040204" pitchFamily="34" charset="0"/>
              <a:ea typeface="Verdana" panose="020B0604030504040204" pitchFamily="34" charset="0"/>
            </a:endParaRPr>
          </a:p>
        </p:txBody>
      </p:sp>
      <p:sp>
        <p:nvSpPr>
          <p:cNvPr id="14" name="Rectangle 13">
            <a:extLst>
              <a:ext uri="{FF2B5EF4-FFF2-40B4-BE49-F238E27FC236}">
                <a16:creationId xmlns:a16="http://schemas.microsoft.com/office/drawing/2014/main" id="{15370A6C-5735-4756-861C-DF62BB579ED2}"/>
              </a:ext>
            </a:extLst>
          </p:cNvPr>
          <p:cNvSpPr/>
          <p:nvPr/>
        </p:nvSpPr>
        <p:spPr>
          <a:xfrm>
            <a:off x="181270" y="5990406"/>
            <a:ext cx="2066494" cy="36933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Dimension </a:t>
            </a:r>
            <a:r>
              <a:rPr kumimoji="0" lang="fr-FR" sz="1800" b="1" i="0" u="none" strike="noStrike" kern="1200" cap="none" spc="0" normalizeH="0" baseline="0" noProof="0" dirty="0">
                <a:ln>
                  <a:noFill/>
                </a:ln>
                <a:solidFill>
                  <a:srgbClr val="FFFFFF"/>
                </a:solidFill>
                <a:effectLst/>
                <a:uLnTx/>
                <a:uFillTx/>
                <a:latin typeface="Arial" panose="020B0604020202020204"/>
                <a:ea typeface="+mn-ea"/>
                <a:cs typeface="+mn-cs"/>
              </a:rPr>
              <a:t>E</a:t>
            </a:r>
            <a:endPar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5126C4DB-493D-284B-C78E-FAF28AF356E4}"/>
              </a:ext>
            </a:extLst>
          </p:cNvPr>
          <p:cNvSpPr/>
          <p:nvPr/>
        </p:nvSpPr>
        <p:spPr>
          <a:xfrm>
            <a:off x="2372663" y="1351326"/>
            <a:ext cx="4808713" cy="5417020"/>
          </a:xfrm>
          <a:prstGeom prst="rect">
            <a:avLst/>
          </a:prstGeom>
          <a:solidFill>
            <a:schemeClr val="bg1"/>
          </a:solidFill>
          <a:ln w="3175">
            <a:solidFill>
              <a:srgbClr val="02666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600"/>
              </a:spcAft>
              <a:buClr>
                <a:srgbClr val="05D2D2">
                  <a:lumMod val="50000"/>
                </a:srgbClr>
              </a:buClr>
              <a:buSzTx/>
              <a:buFont typeface="Wingdings 2" panose="05020102010507070707" pitchFamily="18" charset="2"/>
              <a:buChar char="Î"/>
              <a:tabLst/>
              <a:defRPr/>
            </a:pPr>
            <a:r>
              <a:rPr kumimoji="0" lang="en-US" sz="1800" b="0" i="0" u="none" strike="noStrike" kern="1200" cap="none" spc="0" normalizeH="0" baseline="0" noProof="0">
                <a:ln>
                  <a:noFill/>
                </a:ln>
                <a:solidFill>
                  <a:srgbClr val="05D2D2">
                    <a:lumMod val="50000"/>
                  </a:srgbClr>
                </a:solidFill>
                <a:effectLst/>
                <a:uLnTx/>
                <a:uFillTx/>
                <a:latin typeface="Calibri" panose="020F0502020204030204" pitchFamily="34" charset="0"/>
                <a:ea typeface="+mn-ea"/>
                <a:cs typeface="Calibri" panose="020F0502020204030204" pitchFamily="34" charset="0"/>
              </a:rPr>
              <a:t>Indicators included in the resolution:</a:t>
            </a:r>
          </a:p>
          <a:p>
            <a:pPr marL="471488" marR="0" lvl="1" indent="-285750" algn="l" defTabSz="914400" rtl="0" eaLnBrk="1" fontAlgn="auto" latinLnBrk="0" hangingPunct="1">
              <a:lnSpc>
                <a:spcPct val="100000"/>
              </a:lnSpc>
              <a:spcBef>
                <a:spcPts val="0"/>
              </a:spcBef>
              <a:spcAft>
                <a:spcPts val="100"/>
              </a:spcAft>
              <a:buClr>
                <a:srgbClr val="FF0000"/>
              </a:buClr>
              <a:buSzTx/>
              <a:buFont typeface="Wingdings 3" panose="05040102010807070707" pitchFamily="18" charset="2"/>
              <a:buChar char="u"/>
              <a:tabLst/>
              <a:defRPr/>
            </a:pPr>
            <a:r>
              <a:rPr kumimoji="0" lang="en-US" sz="1800" b="0"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Based on HIES:</a:t>
            </a:r>
          </a:p>
          <a:p>
            <a:pPr marL="742950" marR="0" lvl="1" indent="-285750" algn="l" defTabSz="914400" rtl="0" eaLnBrk="1" fontAlgn="auto" latinLnBrk="0" hangingPunct="1">
              <a:lnSpc>
                <a:spcPct val="100000"/>
              </a:lnSpc>
              <a:spcBef>
                <a:spcPts val="0"/>
              </a:spcBef>
              <a:spcAft>
                <a:spcPts val="600"/>
              </a:spcAft>
              <a:buClr>
                <a:srgbClr val="05D2D2">
                  <a:lumMod val="50000"/>
                </a:srgbClr>
              </a:buClr>
              <a:buSzTx/>
              <a:buFont typeface="Wingdings 2" panose="05020102010507070707" pitchFamily="18" charset="2"/>
              <a:buChar char="Î"/>
              <a:tabLst/>
              <a:defRPr/>
            </a:pPr>
            <a:endPar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5" name="Rectangle 4">
            <a:extLst>
              <a:ext uri="{FF2B5EF4-FFF2-40B4-BE49-F238E27FC236}">
                <a16:creationId xmlns:a16="http://schemas.microsoft.com/office/drawing/2014/main" id="{0A11C094-0C8B-3CBF-223E-78C8F78D3FFE}"/>
              </a:ext>
            </a:extLst>
          </p:cNvPr>
          <p:cNvSpPr/>
          <p:nvPr/>
        </p:nvSpPr>
        <p:spPr>
          <a:xfrm>
            <a:off x="2960736" y="928645"/>
            <a:ext cx="3809744" cy="57567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E. Contextual vulnerabilities</a:t>
            </a:r>
          </a:p>
        </p:txBody>
      </p:sp>
      <p:sp>
        <p:nvSpPr>
          <p:cNvPr id="9" name="Flèche : droite 8">
            <a:extLst>
              <a:ext uri="{FF2B5EF4-FFF2-40B4-BE49-F238E27FC236}">
                <a16:creationId xmlns:a16="http://schemas.microsoft.com/office/drawing/2014/main" id="{B4DBE8B3-8781-57A2-C794-B78A45B7F949}"/>
              </a:ext>
            </a:extLst>
          </p:cNvPr>
          <p:cNvSpPr/>
          <p:nvPr/>
        </p:nvSpPr>
        <p:spPr>
          <a:xfrm>
            <a:off x="966611" y="474249"/>
            <a:ext cx="1830776" cy="813292"/>
          </a:xfrm>
          <a:prstGeom prst="rightArrow">
            <a:avLst>
              <a:gd name="adj1" fmla="val 60708"/>
              <a:gd name="adj2" fmla="val 50000"/>
            </a:avLst>
          </a:prstGeom>
          <a:solidFill>
            <a:srgbClr val="05B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Para. 133</a:t>
            </a:r>
          </a:p>
        </p:txBody>
      </p:sp>
      <p:sp>
        <p:nvSpPr>
          <p:cNvPr id="10" name="Flèche : droite 9">
            <a:extLst>
              <a:ext uri="{FF2B5EF4-FFF2-40B4-BE49-F238E27FC236}">
                <a16:creationId xmlns:a16="http://schemas.microsoft.com/office/drawing/2014/main" id="{96963370-1F26-2255-8ACC-9FEC037157AF}"/>
              </a:ext>
            </a:extLst>
          </p:cNvPr>
          <p:cNvSpPr/>
          <p:nvPr/>
        </p:nvSpPr>
        <p:spPr>
          <a:xfrm>
            <a:off x="108857" y="21315"/>
            <a:ext cx="1955375" cy="845153"/>
          </a:xfrm>
          <a:prstGeom prst="rightArrow">
            <a:avLst>
              <a:gd name="adj1" fmla="val 66062"/>
              <a:gd name="adj2" fmla="val 50000"/>
            </a:avLst>
          </a:prstGeom>
          <a:solidFill>
            <a:srgbClr val="0495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a:ea typeface="+mn-ea"/>
                <a:cs typeface="+mn-cs"/>
              </a:rPr>
              <a:t>Informal </a:t>
            </a:r>
            <a:r>
              <a:rPr kumimoji="0" lang="fr-FR" sz="1800" b="1" i="0" u="none" strike="noStrike" kern="1200" cap="none" spc="0" normalizeH="0" baseline="0" noProof="0" dirty="0" err="1">
                <a:ln>
                  <a:noFill/>
                </a:ln>
                <a:solidFill>
                  <a:srgbClr val="FFFFFF"/>
                </a:solidFill>
                <a:effectLst/>
                <a:uLnTx/>
                <a:uFillTx/>
                <a:latin typeface="Arial" panose="020B0604020202020204"/>
                <a:ea typeface="+mn-ea"/>
                <a:cs typeface="+mn-cs"/>
              </a:rPr>
              <a:t>employment</a:t>
            </a:r>
            <a:endParaRPr kumimoji="0" lang="fr-FR"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TextBox 11">
            <a:extLst>
              <a:ext uri="{FF2B5EF4-FFF2-40B4-BE49-F238E27FC236}">
                <a16:creationId xmlns:a16="http://schemas.microsoft.com/office/drawing/2014/main" id="{F090F2F2-C1F9-3673-6BF9-BEC73CA994A2}"/>
              </a:ext>
            </a:extLst>
          </p:cNvPr>
          <p:cNvSpPr txBox="1"/>
          <p:nvPr/>
        </p:nvSpPr>
        <p:spPr>
          <a:xfrm>
            <a:off x="7210450" y="777102"/>
            <a:ext cx="4872693" cy="1154162"/>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5D2D2">
                  <a:lumMod val="50000"/>
                </a:srgbClr>
              </a:buClr>
              <a:buSzTx/>
              <a:buFontTx/>
              <a:buNone/>
              <a:tabLst/>
              <a:defRPr/>
            </a:pPr>
            <a:endParaRPr kumimoji="0" lang="en-GB" sz="9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GB" sz="15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Global</a:t>
            </a:r>
            <a:r>
              <a:rPr kumimoji="0" lang="en-GB" sz="15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 </a:t>
            </a:r>
            <a:r>
              <a:rPr kumimoji="0" lang="en-GB" sz="15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133c. </a:t>
            </a:r>
            <a:r>
              <a:rPr kumimoji="0" lang="en-GB" sz="15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Percentage of persons respectively  in informal and formal employment living in households below the  relative poverty line of 60 per cent of median household income, by country income group (%, 2019 )</a:t>
            </a:r>
          </a:p>
        </p:txBody>
      </p:sp>
      <p:pic>
        <p:nvPicPr>
          <p:cNvPr id="12" name="Picture 11">
            <a:extLst>
              <a:ext uri="{FF2B5EF4-FFF2-40B4-BE49-F238E27FC236}">
                <a16:creationId xmlns:a16="http://schemas.microsoft.com/office/drawing/2014/main" id="{498035A5-86D7-A757-4B1A-B4AED27CCDDA}"/>
              </a:ext>
            </a:extLst>
          </p:cNvPr>
          <p:cNvPicPr>
            <a:picLocks noChangeAspect="1"/>
          </p:cNvPicPr>
          <p:nvPr/>
        </p:nvPicPr>
        <p:blipFill>
          <a:blip r:embed="rId2"/>
          <a:stretch>
            <a:fillRect/>
          </a:stretch>
        </p:blipFill>
        <p:spPr>
          <a:xfrm>
            <a:off x="7258905" y="1938675"/>
            <a:ext cx="4784529" cy="2169935"/>
          </a:xfrm>
          <a:prstGeom prst="rect">
            <a:avLst/>
          </a:prstGeom>
        </p:spPr>
      </p:pic>
      <p:sp>
        <p:nvSpPr>
          <p:cNvPr id="15" name="ZoneTexte 5">
            <a:extLst>
              <a:ext uri="{FF2B5EF4-FFF2-40B4-BE49-F238E27FC236}">
                <a16:creationId xmlns:a16="http://schemas.microsoft.com/office/drawing/2014/main" id="{3679CCFF-706B-7563-F985-179120EB03B4}"/>
              </a:ext>
            </a:extLst>
          </p:cNvPr>
          <p:cNvSpPr txBox="1"/>
          <p:nvPr/>
        </p:nvSpPr>
        <p:spPr>
          <a:xfrm>
            <a:off x="181269" y="1784596"/>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1. Extent of informality</a:t>
            </a:r>
          </a:p>
        </p:txBody>
      </p:sp>
      <p:sp>
        <p:nvSpPr>
          <p:cNvPr id="17" name="ZoneTexte 5">
            <a:extLst>
              <a:ext uri="{FF2B5EF4-FFF2-40B4-BE49-F238E27FC236}">
                <a16:creationId xmlns:a16="http://schemas.microsoft.com/office/drawing/2014/main" id="{76ABC157-91E5-8D0E-1BD8-AC586CF37497}"/>
              </a:ext>
            </a:extLst>
          </p:cNvPr>
          <p:cNvSpPr txBox="1"/>
          <p:nvPr/>
        </p:nvSpPr>
        <p:spPr>
          <a:xfrm>
            <a:off x="181269" y="2423479"/>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2. Composition of informality</a:t>
            </a:r>
          </a:p>
        </p:txBody>
      </p:sp>
      <p:sp>
        <p:nvSpPr>
          <p:cNvPr id="18" name="ZoneTexte 5">
            <a:extLst>
              <a:ext uri="{FF2B5EF4-FFF2-40B4-BE49-F238E27FC236}">
                <a16:creationId xmlns:a16="http://schemas.microsoft.com/office/drawing/2014/main" id="{65019B05-DC83-2ECA-F903-57499E369EF1}"/>
              </a:ext>
            </a:extLst>
          </p:cNvPr>
          <p:cNvSpPr txBox="1"/>
          <p:nvPr/>
        </p:nvSpPr>
        <p:spPr>
          <a:xfrm>
            <a:off x="181269" y="3701245"/>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4. Working conditions &amp; productivity</a:t>
            </a:r>
          </a:p>
        </p:txBody>
      </p:sp>
      <p:sp>
        <p:nvSpPr>
          <p:cNvPr id="19" name="ZoneTexte 5">
            <a:extLst>
              <a:ext uri="{FF2B5EF4-FFF2-40B4-BE49-F238E27FC236}">
                <a16:creationId xmlns:a16="http://schemas.microsoft.com/office/drawing/2014/main" id="{D3E7DD28-759C-651E-6CDC-012747924081}"/>
              </a:ext>
            </a:extLst>
          </p:cNvPr>
          <p:cNvSpPr txBox="1"/>
          <p:nvPr/>
        </p:nvSpPr>
        <p:spPr>
          <a:xfrm>
            <a:off x="181269" y="4340128"/>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5. Contextual vulnerability</a:t>
            </a:r>
          </a:p>
        </p:txBody>
      </p:sp>
      <p:sp>
        <p:nvSpPr>
          <p:cNvPr id="20" name="ZoneTexte 5">
            <a:extLst>
              <a:ext uri="{FF2B5EF4-FFF2-40B4-BE49-F238E27FC236}">
                <a16:creationId xmlns:a16="http://schemas.microsoft.com/office/drawing/2014/main" id="{E52F211F-2D94-C9B4-309B-512FABD9B6A5}"/>
              </a:ext>
            </a:extLst>
          </p:cNvPr>
          <p:cNvSpPr txBox="1"/>
          <p:nvPr/>
        </p:nvSpPr>
        <p:spPr>
          <a:xfrm>
            <a:off x="181269" y="4979013"/>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6. Other structural factors</a:t>
            </a:r>
          </a:p>
        </p:txBody>
      </p:sp>
      <p:sp>
        <p:nvSpPr>
          <p:cNvPr id="21" name="ZoneTexte 2">
            <a:extLst>
              <a:ext uri="{FF2B5EF4-FFF2-40B4-BE49-F238E27FC236}">
                <a16:creationId xmlns:a16="http://schemas.microsoft.com/office/drawing/2014/main" id="{DCAE5452-8C54-E37C-499C-56D0348BB7ED}"/>
              </a:ext>
            </a:extLst>
          </p:cNvPr>
          <p:cNvSpPr txBox="1"/>
          <p:nvPr/>
        </p:nvSpPr>
        <p:spPr>
          <a:xfrm>
            <a:off x="108857" y="1374439"/>
            <a:ext cx="21477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Main dimensions</a:t>
            </a:r>
          </a:p>
        </p:txBody>
      </p:sp>
      <p:sp>
        <p:nvSpPr>
          <p:cNvPr id="22" name="ZoneTexte 5">
            <a:extLst>
              <a:ext uri="{FF2B5EF4-FFF2-40B4-BE49-F238E27FC236}">
                <a16:creationId xmlns:a16="http://schemas.microsoft.com/office/drawing/2014/main" id="{BC0EE981-1809-8305-860A-5FFED8D666EC}"/>
              </a:ext>
            </a:extLst>
          </p:cNvPr>
          <p:cNvSpPr txBox="1"/>
          <p:nvPr/>
        </p:nvSpPr>
        <p:spPr>
          <a:xfrm>
            <a:off x="181269" y="3062362"/>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3. Exposure to informality</a:t>
            </a:r>
          </a:p>
        </p:txBody>
      </p:sp>
      <p:sp>
        <p:nvSpPr>
          <p:cNvPr id="25" name="ZoneTexte 5">
            <a:extLst>
              <a:ext uri="{FF2B5EF4-FFF2-40B4-BE49-F238E27FC236}">
                <a16:creationId xmlns:a16="http://schemas.microsoft.com/office/drawing/2014/main" id="{3A218BB2-10FC-1A9E-DDCC-9CDAB80B937F}"/>
              </a:ext>
            </a:extLst>
          </p:cNvPr>
          <p:cNvSpPr txBox="1"/>
          <p:nvPr/>
        </p:nvSpPr>
        <p:spPr>
          <a:xfrm>
            <a:off x="181269" y="4340128"/>
            <a:ext cx="2066494" cy="584775"/>
          </a:xfrm>
          <a:prstGeom prst="rect">
            <a:avLst/>
          </a:prstGeom>
          <a:solidFill>
            <a:srgbClr val="026664"/>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5. Contextual vulnerability</a:t>
            </a:r>
          </a:p>
        </p:txBody>
      </p:sp>
      <p:sp>
        <p:nvSpPr>
          <p:cNvPr id="7" name="Rectangle 6">
            <a:extLst>
              <a:ext uri="{FF2B5EF4-FFF2-40B4-BE49-F238E27FC236}">
                <a16:creationId xmlns:a16="http://schemas.microsoft.com/office/drawing/2014/main" id="{153E7875-211C-4B2C-91CB-FD407126994C}"/>
              </a:ext>
            </a:extLst>
          </p:cNvPr>
          <p:cNvSpPr/>
          <p:nvPr/>
        </p:nvSpPr>
        <p:spPr>
          <a:xfrm>
            <a:off x="190136" y="6383751"/>
            <a:ext cx="2066494" cy="369331"/>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133c</a:t>
            </a:r>
            <a:endParaRPr kumimoji="0" lang="en-GB"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B49D50B2-949E-C9F6-9BD0-34AA80675490}"/>
              </a:ext>
            </a:extLst>
          </p:cNvPr>
          <p:cNvSpPr txBox="1"/>
          <p:nvPr/>
        </p:nvSpPr>
        <p:spPr>
          <a:xfrm>
            <a:off x="2387201" y="2423479"/>
            <a:ext cx="4794176" cy="1200329"/>
          </a:xfrm>
          <a:prstGeom prst="rect">
            <a:avLst/>
          </a:prstGeom>
          <a:noFill/>
        </p:spPr>
        <p:txBody>
          <a:bodyPr wrap="square">
            <a:spAutoFit/>
          </a:bodyPr>
          <a:lstStyle/>
          <a:p>
            <a:pPr marL="471488" marR="0" lvl="1" indent="-285750" algn="l" defTabSz="914400" rtl="0" eaLnBrk="1" fontAlgn="auto" latinLnBrk="0" hangingPunct="1">
              <a:lnSpc>
                <a:spcPct val="100000"/>
              </a:lnSpc>
              <a:spcBef>
                <a:spcPts val="0"/>
              </a:spcBef>
              <a:spcAft>
                <a:spcPts val="100"/>
              </a:spcAft>
              <a:buClr>
                <a:srgbClr val="FF0000"/>
              </a:buClr>
              <a:buSzTx/>
              <a:buFont typeface="Wingdings 2" panose="05020102010507070707" pitchFamily="18" charset="2"/>
              <a:buChar char="Í"/>
              <a:tabLst/>
              <a:defRPr/>
            </a:pP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133c</a:t>
            </a: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 Percentage of persons with respectively informal and formal main jobs who are living in households below the national poverty threshold </a:t>
            </a:r>
          </a:p>
        </p:txBody>
      </p:sp>
      <p:sp>
        <p:nvSpPr>
          <p:cNvPr id="23" name="TextBox 22">
            <a:extLst>
              <a:ext uri="{FF2B5EF4-FFF2-40B4-BE49-F238E27FC236}">
                <a16:creationId xmlns:a16="http://schemas.microsoft.com/office/drawing/2014/main" id="{69FC900A-7001-14B6-F9B0-9E1578F2B3B7}"/>
              </a:ext>
            </a:extLst>
          </p:cNvPr>
          <p:cNvSpPr txBox="1"/>
          <p:nvPr/>
        </p:nvSpPr>
        <p:spPr>
          <a:xfrm>
            <a:off x="2348696" y="3896634"/>
            <a:ext cx="4794176" cy="923330"/>
          </a:xfrm>
          <a:prstGeom prst="rect">
            <a:avLst/>
          </a:prstGeom>
          <a:noFill/>
        </p:spPr>
        <p:txBody>
          <a:bodyPr wrap="square">
            <a:spAutoFit/>
          </a:bodyPr>
          <a:lstStyle/>
          <a:p>
            <a:pPr marL="471488" marR="0" lvl="1" indent="-285750" algn="l" defTabSz="914400" rtl="0" eaLnBrk="1" fontAlgn="auto" latinLnBrk="0" hangingPunct="1">
              <a:lnSpc>
                <a:spcPct val="100000"/>
              </a:lnSpc>
              <a:spcBef>
                <a:spcPts val="0"/>
              </a:spcBef>
              <a:spcAft>
                <a:spcPts val="100"/>
              </a:spcAft>
              <a:buClr>
                <a:srgbClr val="FF0000"/>
              </a:buClr>
              <a:buSzTx/>
              <a:buFont typeface="Wingdings 2" panose="05020102010507070707" pitchFamily="18" charset="2"/>
              <a:buChar char="Í"/>
              <a:tabLst/>
              <a:defRPr/>
            </a:pP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133d</a:t>
            </a:r>
            <a:r>
              <a:rPr kumimoji="0" lang="en-GB" sz="1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Percentage of persons with informal main jobs, living in poor households and non-poor households</a:t>
            </a:r>
          </a:p>
        </p:txBody>
      </p:sp>
      <p:pic>
        <p:nvPicPr>
          <p:cNvPr id="35" name="Picture 34">
            <a:extLst>
              <a:ext uri="{FF2B5EF4-FFF2-40B4-BE49-F238E27FC236}">
                <a16:creationId xmlns:a16="http://schemas.microsoft.com/office/drawing/2014/main" id="{9C63118D-7C32-2D2E-2C16-81CE97975E0C}"/>
              </a:ext>
            </a:extLst>
          </p:cNvPr>
          <p:cNvPicPr>
            <a:picLocks noChangeAspect="1"/>
          </p:cNvPicPr>
          <p:nvPr/>
        </p:nvPicPr>
        <p:blipFill>
          <a:blip r:embed="rId3"/>
          <a:stretch>
            <a:fillRect/>
          </a:stretch>
        </p:blipFill>
        <p:spPr>
          <a:xfrm>
            <a:off x="7306274" y="4500307"/>
            <a:ext cx="4784529" cy="2259615"/>
          </a:xfrm>
          <a:prstGeom prst="rect">
            <a:avLst/>
          </a:prstGeom>
        </p:spPr>
      </p:pic>
      <p:sp>
        <p:nvSpPr>
          <p:cNvPr id="37" name="TextBox 36">
            <a:extLst>
              <a:ext uri="{FF2B5EF4-FFF2-40B4-BE49-F238E27FC236}">
                <a16:creationId xmlns:a16="http://schemas.microsoft.com/office/drawing/2014/main" id="{9ADCE92A-4022-9E65-FD40-6AF91967818E}"/>
              </a:ext>
            </a:extLst>
          </p:cNvPr>
          <p:cNvSpPr txBox="1"/>
          <p:nvPr/>
        </p:nvSpPr>
        <p:spPr>
          <a:xfrm>
            <a:off x="7458674" y="4059836"/>
            <a:ext cx="4808713" cy="369332"/>
          </a:xfrm>
          <a:prstGeom prst="rect">
            <a:avLst/>
          </a:prstGeom>
          <a:noFill/>
        </p:spPr>
        <p:txBody>
          <a:bodyPr wrap="square">
            <a:spAutoFit/>
          </a:bodyPr>
          <a:lstStyle/>
          <a:p>
            <a:r>
              <a:rPr kumimoji="0" lang="en-GB"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Maldives (HIES 2019)</a:t>
            </a: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kumimoji="0" lang="en-GB"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133c. </a:t>
            </a:r>
            <a:endParaRPr lang="en-GB" dirty="0"/>
          </a:p>
        </p:txBody>
      </p:sp>
      <p:sp>
        <p:nvSpPr>
          <p:cNvPr id="2" name="Rectangle 1">
            <a:extLst>
              <a:ext uri="{FF2B5EF4-FFF2-40B4-BE49-F238E27FC236}">
                <a16:creationId xmlns:a16="http://schemas.microsoft.com/office/drawing/2014/main" id="{4A85B276-A11A-4860-2526-66CE087808A2}"/>
              </a:ext>
            </a:extLst>
          </p:cNvPr>
          <p:cNvSpPr/>
          <p:nvPr/>
        </p:nvSpPr>
        <p:spPr>
          <a:xfrm>
            <a:off x="190136" y="6383751"/>
            <a:ext cx="2066494" cy="369331"/>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133d</a:t>
            </a:r>
            <a:endParaRPr kumimoji="0" lang="en-GB"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00ED8058-F15D-8C36-7250-AE6E1FBD5896}"/>
              </a:ext>
            </a:extLst>
          </p:cNvPr>
          <p:cNvSpPr txBox="1"/>
          <p:nvPr/>
        </p:nvSpPr>
        <p:spPr>
          <a:xfrm>
            <a:off x="7458674" y="4059836"/>
            <a:ext cx="4808713" cy="369332"/>
          </a:xfrm>
          <a:prstGeom prst="rect">
            <a:avLst/>
          </a:prstGeom>
          <a:solidFill>
            <a:schemeClr val="bg1"/>
          </a:solidFill>
        </p:spPr>
        <p:txBody>
          <a:bodyPr wrap="square">
            <a:spAutoFit/>
          </a:bodyPr>
          <a:lstStyle/>
          <a:p>
            <a:r>
              <a:rPr kumimoji="0" lang="en-GB"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Maldives (HIES 2019)</a:t>
            </a: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kumimoji="0" lang="en-GB"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133d. </a:t>
            </a:r>
            <a:endParaRPr lang="en-GB" dirty="0"/>
          </a:p>
        </p:txBody>
      </p:sp>
      <p:pic>
        <p:nvPicPr>
          <p:cNvPr id="6" name="Picture 5">
            <a:extLst>
              <a:ext uri="{FF2B5EF4-FFF2-40B4-BE49-F238E27FC236}">
                <a16:creationId xmlns:a16="http://schemas.microsoft.com/office/drawing/2014/main" id="{DC9A384B-6782-0DCA-5B38-AB4955D1DD15}"/>
              </a:ext>
            </a:extLst>
          </p:cNvPr>
          <p:cNvPicPr>
            <a:picLocks noChangeAspect="1"/>
          </p:cNvPicPr>
          <p:nvPr/>
        </p:nvPicPr>
        <p:blipFill>
          <a:blip r:embed="rId4"/>
          <a:stretch>
            <a:fillRect/>
          </a:stretch>
        </p:blipFill>
        <p:spPr>
          <a:xfrm>
            <a:off x="7258905" y="4410113"/>
            <a:ext cx="4676037" cy="2371550"/>
          </a:xfrm>
          <a:prstGeom prst="rect">
            <a:avLst/>
          </a:prstGeom>
        </p:spPr>
      </p:pic>
    </p:spTree>
    <p:extLst>
      <p:ext uri="{BB962C8B-B14F-4D97-AF65-F5344CB8AC3E}">
        <p14:creationId xmlns:p14="http://schemas.microsoft.com/office/powerpoint/2010/main" val="86209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par>
                                <p:cTn id="19" presetID="22" presetClass="entr" presetSubtype="8"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par>
                                <p:cTn id="33" presetID="22" presetClass="entr" presetSubtype="8"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23" grpId="0"/>
      <p:bldP spid="37" grpId="0"/>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079776" y="3429000"/>
            <a:ext cx="6768752" cy="1296144"/>
          </a:xfrm>
        </p:spPr>
        <p:txBody>
          <a:bodyPr>
            <a:noAutofit/>
          </a:bodyPr>
          <a:lstStyle/>
          <a:p>
            <a:pPr marL="0" indent="0" algn="r">
              <a:spcBef>
                <a:spcPts val="450"/>
              </a:spcBef>
              <a:spcAft>
                <a:spcPts val="450"/>
              </a:spcAft>
              <a:buClr>
                <a:schemeClr val="tx2">
                  <a:lumMod val="60000"/>
                  <a:lumOff val="40000"/>
                </a:schemeClr>
              </a:buClr>
              <a:buSzPct val="110000"/>
              <a:buNone/>
            </a:pPr>
            <a:r>
              <a:rPr lang="en-GB" sz="5400" dirty="0">
                <a:solidFill>
                  <a:schemeClr val="bg1"/>
                </a:solidFill>
                <a:latin typeface="Cavolini" panose="020B0502040204020203" pitchFamily="66" charset="0"/>
                <a:cs typeface="Cavolini" panose="020B0502040204020203" pitchFamily="66" charset="0"/>
              </a:rPr>
              <a:t>Some useful elements for Abelina</a:t>
            </a:r>
            <a:endParaRPr lang="en-GB" sz="4800" dirty="0">
              <a:solidFill>
                <a:schemeClr val="bg1"/>
              </a:solidFill>
              <a:latin typeface="Cavolini" panose="020B0502040204020203" pitchFamily="66" charset="0"/>
              <a:cs typeface="Cavolini" panose="020B0502040204020203" pitchFamily="66" charset="0"/>
            </a:endParaRPr>
          </a:p>
        </p:txBody>
      </p:sp>
    </p:spTree>
    <p:extLst>
      <p:ext uri="{BB962C8B-B14F-4D97-AF65-F5344CB8AC3E}">
        <p14:creationId xmlns:p14="http://schemas.microsoft.com/office/powerpoint/2010/main" val="2192574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08F7B6-53BA-4CDD-B3BE-46D42F59577D}"/>
              </a:ext>
            </a:extLst>
          </p:cNvPr>
          <p:cNvSpPr>
            <a:spLocks noGrp="1"/>
          </p:cNvSpPr>
          <p:nvPr>
            <p:ph type="title"/>
          </p:nvPr>
        </p:nvSpPr>
        <p:spPr>
          <a:xfrm>
            <a:off x="1847528" y="260648"/>
            <a:ext cx="8640960" cy="1362122"/>
          </a:xfrm>
        </p:spPr>
        <p:txBody>
          <a:bodyPr/>
          <a:lstStyle/>
          <a:p>
            <a:pPr algn="r"/>
            <a:r>
              <a:rPr lang="en-GB" sz="2400" dirty="0"/>
              <a:t>Level of protection among workers in informal employment - </a:t>
            </a:r>
            <a:r>
              <a:rPr lang="en-GB" sz="2400" b="1" dirty="0">
                <a:solidFill>
                  <a:schemeClr val="accent1">
                    <a:lumMod val="25000"/>
                  </a:schemeClr>
                </a:solidFill>
              </a:rPr>
              <a:t>Access to non-contributory social protection | Abelina</a:t>
            </a:r>
          </a:p>
        </p:txBody>
      </p:sp>
      <p:sp>
        <p:nvSpPr>
          <p:cNvPr id="5" name="ZoneTexte 4">
            <a:extLst>
              <a:ext uri="{FF2B5EF4-FFF2-40B4-BE49-F238E27FC236}">
                <a16:creationId xmlns:a16="http://schemas.microsoft.com/office/drawing/2014/main" id="{616F9D7C-CB38-48CD-9E60-EB30825DF2EE}"/>
              </a:ext>
            </a:extLst>
          </p:cNvPr>
          <p:cNvSpPr txBox="1"/>
          <p:nvPr/>
        </p:nvSpPr>
        <p:spPr bwMode="auto">
          <a:xfrm>
            <a:off x="1631504" y="1793441"/>
            <a:ext cx="4608512" cy="584775"/>
          </a:xfrm>
          <a:prstGeom prst="rect">
            <a:avLst/>
          </a:prstGeom>
          <a:noFill/>
          <a:ln w="9525">
            <a:noFill/>
            <a:miter lim="800000"/>
            <a:headEnd/>
            <a:tailEnd/>
          </a:ln>
          <a:effectLst/>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Percentage of workers in informal employment receiving some form of social protection</a:t>
            </a:r>
          </a:p>
        </p:txBody>
      </p:sp>
      <p:sp>
        <p:nvSpPr>
          <p:cNvPr id="8" name="ZoneTexte 7">
            <a:extLst>
              <a:ext uri="{FF2B5EF4-FFF2-40B4-BE49-F238E27FC236}">
                <a16:creationId xmlns:a16="http://schemas.microsoft.com/office/drawing/2014/main" id="{8A5F45B3-437B-4668-B00C-C76D55D7E54A}"/>
              </a:ext>
            </a:extLst>
          </p:cNvPr>
          <p:cNvSpPr txBox="1"/>
          <p:nvPr/>
        </p:nvSpPr>
        <p:spPr bwMode="auto">
          <a:xfrm>
            <a:off x="5663952" y="2272748"/>
            <a:ext cx="4973216" cy="400110"/>
          </a:xfrm>
          <a:prstGeom prst="rect">
            <a:avLst/>
          </a:prstGeom>
          <a:solidFill>
            <a:schemeClr val="accent1">
              <a:lumMod val="25000"/>
            </a:schemeClr>
          </a:solid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The social protection system in Abelina</a:t>
            </a:r>
            <a:endParaRPr kumimoji="0" lang="en-GB" sz="2000" b="0" i="0" u="none" strike="noStrike" kern="1200" cap="none" spc="0" normalizeH="0" baseline="0" noProof="0" dirty="0">
              <a:ln>
                <a:noFill/>
              </a:ln>
              <a:solidFill>
                <a:srgbClr val="FFFFFF"/>
              </a:solidFill>
              <a:effectLst/>
              <a:uLnTx/>
              <a:uFillTx/>
              <a:latin typeface="Arial" charset="0"/>
              <a:cs typeface="Arial" charset="0"/>
            </a:endParaRPr>
          </a:p>
        </p:txBody>
      </p:sp>
      <p:sp>
        <p:nvSpPr>
          <p:cNvPr id="10" name="ZoneTexte 9">
            <a:extLst>
              <a:ext uri="{FF2B5EF4-FFF2-40B4-BE49-F238E27FC236}">
                <a16:creationId xmlns:a16="http://schemas.microsoft.com/office/drawing/2014/main" id="{62F27393-7C1F-4678-9928-6F2BC4DEA8D2}"/>
              </a:ext>
            </a:extLst>
          </p:cNvPr>
          <p:cNvSpPr txBox="1"/>
          <p:nvPr/>
        </p:nvSpPr>
        <p:spPr bwMode="auto">
          <a:xfrm>
            <a:off x="5663953" y="2812751"/>
            <a:ext cx="5008511" cy="3693319"/>
          </a:xfrm>
          <a:prstGeom prst="rect">
            <a:avLst/>
          </a:prstGeom>
          <a:noFill/>
          <a:ln w="9525">
            <a:noFill/>
            <a:miter lim="800000"/>
            <a:headEnd/>
            <a:tailEnd/>
          </a:ln>
          <a:effectLst/>
        </p:spPr>
        <p:txBody>
          <a:bodyPr wrap="square">
            <a:spAutoFit/>
          </a:bodyPr>
          <a:lstStyle/>
          <a:p>
            <a:pPr marL="269875" marR="0" lvl="0" indent="-269875" algn="l" defTabSz="914400" rtl="0" eaLnBrk="1" fontAlgn="base" latinLnBrk="0" hangingPunct="1">
              <a:lnSpc>
                <a:spcPct val="100000"/>
              </a:lnSpc>
              <a:spcBef>
                <a:spcPct val="0"/>
              </a:spcBef>
              <a:spcAft>
                <a:spcPct val="0"/>
              </a:spcAft>
              <a:buClr>
                <a:srgbClr val="BBE0E3">
                  <a:lumMod val="50000"/>
                </a:srgbClr>
              </a:buClr>
              <a:buSzTx/>
              <a:buFont typeface="Wingdings 2" panose="05020102010507070707" pitchFamily="18" charset="2"/>
              <a:buChar char="Ì"/>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contributory system hardly reaches 40% of the employed</a:t>
            </a:r>
          </a:p>
          <a:p>
            <a:pPr marL="269875" marR="0" lvl="0" indent="-269875" algn="l" defTabSz="914400" rtl="0" eaLnBrk="1" fontAlgn="base" latinLnBrk="0" hangingPunct="1">
              <a:lnSpc>
                <a:spcPct val="100000"/>
              </a:lnSpc>
              <a:spcBef>
                <a:spcPct val="0"/>
              </a:spcBef>
              <a:spcAft>
                <a:spcPct val="0"/>
              </a:spcAft>
              <a:buClr>
                <a:srgbClr val="BBE0E3">
                  <a:lumMod val="50000"/>
                </a:srgbClr>
              </a:buClr>
              <a:buSzTx/>
              <a:buFont typeface="Wingdings 2" panose="05020102010507070707" pitchFamily="18" charset="2"/>
              <a:buChar char="Ì"/>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 set of non-contributory benefits are however available</a:t>
            </a:r>
          </a:p>
          <a:p>
            <a:pPr marL="727075" marR="0" lvl="1" indent="-269875" algn="l" defTabSz="914400" rtl="0" eaLnBrk="1" fontAlgn="base" latinLnBrk="0" hangingPunct="1">
              <a:lnSpc>
                <a:spcPct val="100000"/>
              </a:lnSpc>
              <a:spcBef>
                <a:spcPct val="0"/>
              </a:spcBef>
              <a:spcAft>
                <a:spcPct val="0"/>
              </a:spcAft>
              <a:buClr>
                <a:srgbClr val="BBE0E3">
                  <a:lumMod val="50000"/>
                </a:srgbClr>
              </a:buClr>
              <a:buSzTx/>
              <a:buFont typeface="Wingdings 2" panose="05020102010507070707" pitchFamily="18" charset="2"/>
              <a:buChar char="Ì"/>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Some social assistance targeting older people aged 70+ and people with disabilities … </a:t>
            </a:r>
          </a:p>
          <a:p>
            <a:pPr marL="727075" marR="0" lvl="1" indent="-269875" algn="l" defTabSz="914400" rtl="0" eaLnBrk="1" fontAlgn="base" latinLnBrk="0" hangingPunct="1">
              <a:lnSpc>
                <a:spcPct val="100000"/>
              </a:lnSpc>
              <a:spcBef>
                <a:spcPct val="0"/>
              </a:spcBef>
              <a:spcAft>
                <a:spcPct val="0"/>
              </a:spcAft>
              <a:buClr>
                <a:srgbClr val="BBE0E3">
                  <a:lumMod val="50000"/>
                </a:srgbClr>
              </a:buClr>
              <a:buSzTx/>
              <a:buFont typeface="Wingdings 2" panose="05020102010507070707" pitchFamily="18" charset="2"/>
              <a:buChar char="Ì"/>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Means-tested child benefits which is an household based benefit. Only the poorest households with at least 3 children are eligible</a:t>
            </a:r>
          </a:p>
          <a:p>
            <a:pPr marL="727075" marR="0" lvl="1" indent="-269875" algn="l" defTabSz="914400" rtl="0" eaLnBrk="1" fontAlgn="base" latinLnBrk="0" hangingPunct="1">
              <a:lnSpc>
                <a:spcPct val="100000"/>
              </a:lnSpc>
              <a:spcBef>
                <a:spcPct val="0"/>
              </a:spcBef>
              <a:spcAft>
                <a:spcPct val="0"/>
              </a:spcAft>
              <a:buClr>
                <a:srgbClr val="BBE0E3">
                  <a:lumMod val="50000"/>
                </a:srgbClr>
              </a:buClr>
              <a:buSzTx/>
              <a:buFont typeface="Wingdings 2" panose="05020102010507070707" pitchFamily="18" charset="2"/>
              <a:buChar char="Ì"/>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Health insurance covers the main contributors and his/her dependents</a:t>
            </a:r>
          </a:p>
        </p:txBody>
      </p:sp>
      <p:graphicFrame>
        <p:nvGraphicFramePr>
          <p:cNvPr id="12" name="Graphique 11">
            <a:extLst>
              <a:ext uri="{FF2B5EF4-FFF2-40B4-BE49-F238E27FC236}">
                <a16:creationId xmlns:a16="http://schemas.microsoft.com/office/drawing/2014/main" id="{B6CBEBCC-D2B1-43C4-8665-660C4CB8E257}"/>
              </a:ext>
            </a:extLst>
          </p:cNvPr>
          <p:cNvGraphicFramePr>
            <a:graphicFrameLocks/>
          </p:cNvGraphicFramePr>
          <p:nvPr/>
        </p:nvGraphicFramePr>
        <p:xfrm>
          <a:off x="1847528" y="2303697"/>
          <a:ext cx="3312368" cy="43656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8492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08F7B6-53BA-4CDD-B3BE-46D42F59577D}"/>
              </a:ext>
            </a:extLst>
          </p:cNvPr>
          <p:cNvSpPr>
            <a:spLocks noGrp="1"/>
          </p:cNvSpPr>
          <p:nvPr>
            <p:ph type="title"/>
          </p:nvPr>
        </p:nvSpPr>
        <p:spPr>
          <a:xfrm>
            <a:off x="1703513" y="86734"/>
            <a:ext cx="8852825" cy="1362122"/>
          </a:xfrm>
        </p:spPr>
        <p:txBody>
          <a:bodyPr/>
          <a:lstStyle/>
          <a:p>
            <a:pPr algn="r"/>
            <a:r>
              <a:rPr lang="en-GB" sz="2400" dirty="0"/>
              <a:t>Level of protection among workers in informal employment – </a:t>
            </a:r>
            <a:r>
              <a:rPr lang="en-GB" sz="2400" b="1" dirty="0">
                <a:solidFill>
                  <a:schemeClr val="accent1">
                    <a:lumMod val="25000"/>
                  </a:schemeClr>
                </a:solidFill>
              </a:rPr>
              <a:t>The case of business owners (1)| Abelina</a:t>
            </a:r>
          </a:p>
        </p:txBody>
      </p:sp>
      <p:sp>
        <p:nvSpPr>
          <p:cNvPr id="5" name="ZoneTexte 4">
            <a:extLst>
              <a:ext uri="{FF2B5EF4-FFF2-40B4-BE49-F238E27FC236}">
                <a16:creationId xmlns:a16="http://schemas.microsoft.com/office/drawing/2014/main" id="{616F9D7C-CB38-48CD-9E60-EB30825DF2EE}"/>
              </a:ext>
            </a:extLst>
          </p:cNvPr>
          <p:cNvSpPr txBox="1"/>
          <p:nvPr/>
        </p:nvSpPr>
        <p:spPr bwMode="auto">
          <a:xfrm>
            <a:off x="1956048" y="1603352"/>
            <a:ext cx="4139952" cy="338554"/>
          </a:xfrm>
          <a:prstGeom prst="rect">
            <a:avLst/>
          </a:prstGeom>
          <a:noFill/>
          <a:ln w="9525">
            <a:noFill/>
            <a:miter lim="800000"/>
            <a:headEnd/>
            <a:tailEnd/>
          </a:ln>
          <a:effectLst/>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Distribution of </a:t>
            </a:r>
            <a:r>
              <a:rPr kumimoji="0" lang="en-GB"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enterprises</a:t>
            </a: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by size of units</a:t>
            </a:r>
          </a:p>
        </p:txBody>
      </p:sp>
      <p:sp>
        <p:nvSpPr>
          <p:cNvPr id="8" name="ZoneTexte 7">
            <a:extLst>
              <a:ext uri="{FF2B5EF4-FFF2-40B4-BE49-F238E27FC236}">
                <a16:creationId xmlns:a16="http://schemas.microsoft.com/office/drawing/2014/main" id="{8A5F45B3-437B-4668-B00C-C76D55D7E54A}"/>
              </a:ext>
            </a:extLst>
          </p:cNvPr>
          <p:cNvSpPr txBox="1"/>
          <p:nvPr/>
        </p:nvSpPr>
        <p:spPr bwMode="auto">
          <a:xfrm>
            <a:off x="5951984" y="1603352"/>
            <a:ext cx="5184575" cy="400110"/>
          </a:xfrm>
          <a:prstGeom prst="rect">
            <a:avLst/>
          </a:prstGeom>
          <a:solidFill>
            <a:schemeClr val="accent1">
              <a:lumMod val="25000"/>
            </a:schemeClr>
          </a:solid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Business owners in Abelina</a:t>
            </a:r>
            <a:endParaRPr kumimoji="0" lang="en-GB" sz="2000" b="0" i="0" u="none" strike="noStrike" kern="1200" cap="none" spc="0" normalizeH="0" baseline="0" noProof="0" dirty="0">
              <a:ln>
                <a:noFill/>
              </a:ln>
              <a:solidFill>
                <a:srgbClr val="FFFFFF"/>
              </a:solidFill>
              <a:effectLst/>
              <a:uLnTx/>
              <a:uFillTx/>
              <a:latin typeface="Arial" charset="0"/>
              <a:cs typeface="Arial" charset="0"/>
            </a:endParaRPr>
          </a:p>
        </p:txBody>
      </p:sp>
      <p:graphicFrame>
        <p:nvGraphicFramePr>
          <p:cNvPr id="9" name="Graphique 8">
            <a:extLst>
              <a:ext uri="{FF2B5EF4-FFF2-40B4-BE49-F238E27FC236}">
                <a16:creationId xmlns:a16="http://schemas.microsoft.com/office/drawing/2014/main" id="{FD396C32-13F1-4D2F-9248-7E0273C55E3D}"/>
              </a:ext>
            </a:extLst>
          </p:cNvPr>
          <p:cNvGraphicFramePr>
            <a:graphicFrameLocks/>
          </p:cNvGraphicFramePr>
          <p:nvPr>
            <p:extLst>
              <p:ext uri="{D42A27DB-BD31-4B8C-83A1-F6EECF244321}">
                <p14:modId xmlns:p14="http://schemas.microsoft.com/office/powerpoint/2010/main" val="322283471"/>
              </p:ext>
            </p:extLst>
          </p:nvPr>
        </p:nvGraphicFramePr>
        <p:xfrm>
          <a:off x="588154" y="1924698"/>
          <a:ext cx="5106264" cy="1836905"/>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3">
            <a:extLst>
              <a:ext uri="{FF2B5EF4-FFF2-40B4-BE49-F238E27FC236}">
                <a16:creationId xmlns:a16="http://schemas.microsoft.com/office/drawing/2014/main" id="{17FC57AE-D6D8-4043-9EC7-FF7023D2EE87}"/>
              </a:ext>
            </a:extLst>
          </p:cNvPr>
          <p:cNvSpPr txBox="1"/>
          <p:nvPr/>
        </p:nvSpPr>
        <p:spPr bwMode="auto">
          <a:xfrm>
            <a:off x="5940220" y="2082293"/>
            <a:ext cx="5523926" cy="1969770"/>
          </a:xfrm>
          <a:prstGeom prst="rect">
            <a:avLst/>
          </a:prstGeom>
          <a:noFill/>
          <a:ln w="9525">
            <a:noFill/>
            <a:miter lim="800000"/>
            <a:headEnd/>
            <a:tailEnd/>
          </a:ln>
          <a:effectLst/>
        </p:spPr>
        <p:txBody>
          <a:bodyPr wrap="square">
            <a:spAutoFit/>
          </a:bodyPr>
          <a:lstStyle/>
          <a:p>
            <a:pPr marL="269875" marR="0" lvl="0" indent="-269875" algn="l" defTabSz="914400" rtl="0" eaLnBrk="1" fontAlgn="base" latinLnBrk="0" hangingPunct="1">
              <a:lnSpc>
                <a:spcPct val="100000"/>
              </a:lnSpc>
              <a:spcBef>
                <a:spcPct val="0"/>
              </a:spcBef>
              <a:spcAft>
                <a:spcPct val="0"/>
              </a:spcAft>
              <a:buClr>
                <a:srgbClr val="BBE0E3">
                  <a:lumMod val="50000"/>
                </a:srgbClr>
              </a:buClr>
              <a:buSzTx/>
              <a:buFont typeface="Wingdings 2" panose="05020102010507070707" pitchFamily="18" charset="2"/>
              <a:buChar char="Ì"/>
              <a:tabLst/>
              <a:defRPr/>
            </a:pPr>
            <a:r>
              <a:rPr kumimoji="0" lang="en-GB" sz="2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93,7%</a:t>
            </a: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informal sector units have no employee (LFS 2019)</a:t>
            </a:r>
          </a:p>
          <a:p>
            <a:pPr marL="0" marR="0" lvl="0" indent="0" algn="l" defTabSz="914400" rtl="0" eaLnBrk="1" fontAlgn="base" latinLnBrk="0" hangingPunct="1">
              <a:lnSpc>
                <a:spcPct val="100000"/>
              </a:lnSpc>
              <a:spcBef>
                <a:spcPct val="0"/>
              </a:spcBef>
              <a:spcAft>
                <a:spcPct val="0"/>
              </a:spcAft>
              <a:buClr>
                <a:srgbClr val="BBE0E3">
                  <a:lumMod val="50000"/>
                </a:srgbClr>
              </a:buClr>
              <a:buSzTx/>
              <a:buFontTx/>
              <a:buNone/>
              <a:tabLst/>
              <a:defRPr/>
            </a:pPr>
            <a:endParaRPr kumimoji="0" lang="en-GB"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
                <a:srgbClr val="BBE0E3">
                  <a:lumMod val="50000"/>
                </a:srgbClr>
              </a:buClr>
              <a:buSzTx/>
              <a:buFont typeface="Wingdings 2" panose="05020102010507070707" pitchFamily="18" charset="2"/>
              <a:buChar char="Ì"/>
              <a:tabLst/>
              <a:defRPr/>
            </a:pP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Source of funding to start businesses: </a:t>
            </a:r>
          </a:p>
          <a:p>
            <a:pPr marL="457200" marR="0" lvl="1" indent="0" algn="l" defTabSz="914400" rtl="0" eaLnBrk="1" fontAlgn="base" latinLnBrk="0" hangingPunct="1">
              <a:lnSpc>
                <a:spcPct val="100000"/>
              </a:lnSpc>
              <a:spcBef>
                <a:spcPct val="0"/>
              </a:spcBef>
              <a:spcAft>
                <a:spcPct val="0"/>
              </a:spcAft>
              <a:buClr>
                <a:srgbClr val="BBE0E3">
                  <a:lumMod val="50000"/>
                </a:srgbClr>
              </a:buClr>
              <a:buSzTx/>
              <a:buFont typeface="Wingdings 2" panose="05020102010507070707" pitchFamily="18" charset="2"/>
              <a:buChar char="Ì"/>
              <a:tabLst/>
              <a:defRPr/>
            </a:pP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90% of informal business owners used their own savings or support from family/ friends (focus group discussion) </a:t>
            </a:r>
          </a:p>
        </p:txBody>
      </p:sp>
      <p:grpSp>
        <p:nvGrpSpPr>
          <p:cNvPr id="20" name="Groupe 19">
            <a:extLst>
              <a:ext uri="{FF2B5EF4-FFF2-40B4-BE49-F238E27FC236}">
                <a16:creationId xmlns:a16="http://schemas.microsoft.com/office/drawing/2014/main" id="{D8267184-CF16-49A2-9C96-CB9A527EFDAE}"/>
              </a:ext>
            </a:extLst>
          </p:cNvPr>
          <p:cNvGrpSpPr/>
          <p:nvPr/>
        </p:nvGrpSpPr>
        <p:grpSpPr>
          <a:xfrm>
            <a:off x="1321948" y="3821074"/>
            <a:ext cx="4385170" cy="2950192"/>
            <a:chOff x="42815" y="3907808"/>
            <a:chExt cx="4385170" cy="2950192"/>
          </a:xfrm>
        </p:grpSpPr>
        <p:graphicFrame>
          <p:nvGraphicFramePr>
            <p:cNvPr id="15" name="Graphique 14">
              <a:extLst>
                <a:ext uri="{FF2B5EF4-FFF2-40B4-BE49-F238E27FC236}">
                  <a16:creationId xmlns:a16="http://schemas.microsoft.com/office/drawing/2014/main" id="{954440FE-A195-4F97-BC2E-425CD9285675}"/>
                </a:ext>
              </a:extLst>
            </p:cNvPr>
            <p:cNvGraphicFramePr>
              <a:graphicFrameLocks/>
            </p:cNvGraphicFramePr>
            <p:nvPr/>
          </p:nvGraphicFramePr>
          <p:xfrm>
            <a:off x="93209" y="4512844"/>
            <a:ext cx="4334776" cy="2345156"/>
          </p:xfrm>
          <a:graphic>
            <a:graphicData uri="http://schemas.openxmlformats.org/drawingml/2006/chart">
              <c:chart xmlns:c="http://schemas.openxmlformats.org/drawingml/2006/chart" xmlns:r="http://schemas.openxmlformats.org/officeDocument/2006/relationships" r:id="rId4"/>
            </a:graphicData>
          </a:graphic>
        </p:graphicFrame>
        <p:sp>
          <p:nvSpPr>
            <p:cNvPr id="17" name="ZoneTexte 16">
              <a:extLst>
                <a:ext uri="{FF2B5EF4-FFF2-40B4-BE49-F238E27FC236}">
                  <a16:creationId xmlns:a16="http://schemas.microsoft.com/office/drawing/2014/main" id="{D36AEE0B-E814-43EF-A198-DFD7044BD979}"/>
                </a:ext>
              </a:extLst>
            </p:cNvPr>
            <p:cNvSpPr txBox="1"/>
            <p:nvPr/>
          </p:nvSpPr>
          <p:spPr bwMode="auto">
            <a:xfrm>
              <a:off x="42815" y="3907808"/>
              <a:ext cx="4267303" cy="584775"/>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Independent workers</a:t>
              </a: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Coverage &amp; compliance by formal arrangements</a:t>
              </a:r>
            </a:p>
          </p:txBody>
        </p:sp>
      </p:grpSp>
      <p:sp>
        <p:nvSpPr>
          <p:cNvPr id="19" name="ZoneTexte 18">
            <a:extLst>
              <a:ext uri="{FF2B5EF4-FFF2-40B4-BE49-F238E27FC236}">
                <a16:creationId xmlns:a16="http://schemas.microsoft.com/office/drawing/2014/main" id="{818A9FAD-5312-4B87-919A-D65871D4185A}"/>
              </a:ext>
            </a:extLst>
          </p:cNvPr>
          <p:cNvSpPr txBox="1"/>
          <p:nvPr/>
        </p:nvSpPr>
        <p:spPr bwMode="auto">
          <a:xfrm>
            <a:off x="6044682" y="4263990"/>
            <a:ext cx="5523926" cy="2215991"/>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
                <a:srgbClr val="BBE0E3">
                  <a:lumMod val="50000"/>
                </a:srgbClr>
              </a:buClr>
              <a:buSzTx/>
              <a:buFont typeface="Wingdings 2" panose="05020102010507070707" pitchFamily="18" charset="2"/>
              <a:buChar char="Ì"/>
              <a:tabLst/>
              <a:defRPr/>
            </a:pPr>
            <a:r>
              <a:rPr kumimoji="0" lang="en-GB" sz="17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Coverage and compliance with formal arrangements </a:t>
            </a: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among independent workers</a:t>
            </a:r>
          </a:p>
          <a:p>
            <a:pPr marL="457200" marR="0" lvl="1" indent="0" algn="l" defTabSz="914400" rtl="0" eaLnBrk="1" fontAlgn="base" latinLnBrk="0" hangingPunct="1">
              <a:lnSpc>
                <a:spcPct val="100000"/>
              </a:lnSpc>
              <a:spcBef>
                <a:spcPct val="0"/>
              </a:spcBef>
              <a:spcAft>
                <a:spcPct val="0"/>
              </a:spcAft>
              <a:buClr>
                <a:srgbClr val="BBE0E3">
                  <a:lumMod val="50000"/>
                </a:srgbClr>
              </a:buClr>
              <a:buSzTx/>
              <a:buFont typeface="Wingdings 2" panose="05020102010507070707" pitchFamily="18" charset="2"/>
              <a:buChar char="Ì"/>
              <a:tabLst/>
              <a:defRPr/>
            </a:pP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Only </a:t>
            </a: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8.4%</a:t>
            </a: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of independent workers are registered with ABRA (Abelina Business Registration Agency)</a:t>
            </a:r>
          </a:p>
          <a:p>
            <a:pPr marL="457200" marR="0" lvl="1" indent="0" algn="l" defTabSz="914400" rtl="0" eaLnBrk="1" fontAlgn="base" latinLnBrk="0" hangingPunct="1">
              <a:lnSpc>
                <a:spcPct val="100000"/>
              </a:lnSpc>
              <a:spcBef>
                <a:spcPct val="0"/>
              </a:spcBef>
              <a:spcAft>
                <a:spcPct val="0"/>
              </a:spcAft>
              <a:buClr>
                <a:srgbClr val="BBE0E3">
                  <a:lumMod val="50000"/>
                </a:srgbClr>
              </a:buClr>
              <a:buSzTx/>
              <a:buFont typeface="Wingdings 2" panose="05020102010507070707" pitchFamily="18" charset="2"/>
              <a:buChar char="Ì"/>
              <a:tabLst/>
              <a:defRPr/>
            </a:pP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5.7%</a:t>
            </a: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keep formal accounts in  line with the legislation …. some may keep some simple (informal) accounts</a:t>
            </a:r>
          </a:p>
          <a:p>
            <a:pPr marL="457200" marR="0" lvl="1" indent="0" algn="l" defTabSz="914400" rtl="0" eaLnBrk="1" fontAlgn="base" latinLnBrk="0" hangingPunct="1">
              <a:lnSpc>
                <a:spcPct val="100000"/>
              </a:lnSpc>
              <a:spcBef>
                <a:spcPct val="0"/>
              </a:spcBef>
              <a:spcAft>
                <a:spcPct val="0"/>
              </a:spcAft>
              <a:buClr>
                <a:srgbClr val="BBE0E3">
                  <a:lumMod val="50000"/>
                </a:srgbClr>
              </a:buClr>
              <a:buSzTx/>
              <a:buFont typeface="Wingdings 2" panose="05020102010507070707" pitchFamily="18" charset="2"/>
              <a:buChar char="Ì"/>
              <a:tabLst/>
              <a:defRPr/>
            </a:pP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Large enterprises (50+) are all complying</a:t>
            </a:r>
            <a:endParaRPr kumimoji="0" lang="en-GB" sz="1800" b="0" i="0" u="none" strike="noStrike" kern="1200" cap="none" spc="0" normalizeH="0" baseline="0" noProof="0" dirty="0">
              <a:ln>
                <a:noFill/>
              </a:ln>
              <a:solidFill>
                <a:srgbClr val="000000"/>
              </a:solidFill>
              <a:effectLst/>
              <a:uLnTx/>
              <a:uFillTx/>
              <a:latin typeface="Arial" charset="0"/>
              <a:cs typeface="Arial" charset="0"/>
            </a:endParaRPr>
          </a:p>
        </p:txBody>
      </p:sp>
    </p:spTree>
    <p:extLst>
      <p:ext uri="{BB962C8B-B14F-4D97-AF65-F5344CB8AC3E}">
        <p14:creationId xmlns:p14="http://schemas.microsoft.com/office/powerpoint/2010/main" val="59886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08F7B6-53BA-4CDD-B3BE-46D42F59577D}"/>
              </a:ext>
            </a:extLst>
          </p:cNvPr>
          <p:cNvSpPr>
            <a:spLocks noGrp="1"/>
          </p:cNvSpPr>
          <p:nvPr>
            <p:ph type="title"/>
          </p:nvPr>
        </p:nvSpPr>
        <p:spPr>
          <a:xfrm>
            <a:off x="1631505" y="86734"/>
            <a:ext cx="8924833" cy="1362122"/>
          </a:xfrm>
        </p:spPr>
        <p:txBody>
          <a:bodyPr/>
          <a:lstStyle/>
          <a:p>
            <a:pPr algn="r"/>
            <a:r>
              <a:rPr lang="en-GB" sz="2400" dirty="0"/>
              <a:t>Level of protection among workers in informal employment – </a:t>
            </a:r>
            <a:r>
              <a:rPr lang="en-GB" sz="2400" b="1" dirty="0">
                <a:solidFill>
                  <a:schemeClr val="accent1">
                    <a:lumMod val="25000"/>
                  </a:schemeClr>
                </a:solidFill>
              </a:rPr>
              <a:t>The case of business owners (2) | Abelina</a:t>
            </a:r>
          </a:p>
        </p:txBody>
      </p:sp>
      <p:sp>
        <p:nvSpPr>
          <p:cNvPr id="8" name="ZoneTexte 7">
            <a:extLst>
              <a:ext uri="{FF2B5EF4-FFF2-40B4-BE49-F238E27FC236}">
                <a16:creationId xmlns:a16="http://schemas.microsoft.com/office/drawing/2014/main" id="{8A5F45B3-437B-4668-B00C-C76D55D7E54A}"/>
              </a:ext>
            </a:extLst>
          </p:cNvPr>
          <p:cNvSpPr txBox="1"/>
          <p:nvPr/>
        </p:nvSpPr>
        <p:spPr bwMode="auto">
          <a:xfrm>
            <a:off x="5951985" y="1603352"/>
            <a:ext cx="5328590" cy="400110"/>
          </a:xfrm>
          <a:prstGeom prst="rect">
            <a:avLst/>
          </a:prstGeom>
          <a:solidFill>
            <a:schemeClr val="accent1">
              <a:lumMod val="25000"/>
            </a:schemeClr>
          </a:solid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Business owners in Abelina</a:t>
            </a:r>
            <a:endParaRPr kumimoji="0" lang="en-GB" sz="2000" b="0" i="0" u="none" strike="noStrike" kern="1200" cap="none" spc="0" normalizeH="0" baseline="0" noProof="0" dirty="0">
              <a:ln>
                <a:noFill/>
              </a:ln>
              <a:solidFill>
                <a:srgbClr val="FFFFFF"/>
              </a:solidFill>
              <a:effectLst/>
              <a:uLnTx/>
              <a:uFillTx/>
              <a:latin typeface="Arial" charset="0"/>
              <a:cs typeface="Arial" charset="0"/>
            </a:endParaRPr>
          </a:p>
        </p:txBody>
      </p:sp>
      <p:sp>
        <p:nvSpPr>
          <p:cNvPr id="4" name="ZoneTexte 3">
            <a:extLst>
              <a:ext uri="{FF2B5EF4-FFF2-40B4-BE49-F238E27FC236}">
                <a16:creationId xmlns:a16="http://schemas.microsoft.com/office/drawing/2014/main" id="{17FC57AE-D6D8-4043-9EC7-FF7023D2EE87}"/>
              </a:ext>
            </a:extLst>
          </p:cNvPr>
          <p:cNvSpPr txBox="1"/>
          <p:nvPr/>
        </p:nvSpPr>
        <p:spPr bwMode="auto">
          <a:xfrm>
            <a:off x="6054300" y="2075871"/>
            <a:ext cx="5226275" cy="375487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
                <a:srgbClr val="BBE0E3">
                  <a:lumMod val="50000"/>
                </a:srgbClr>
              </a:buClr>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Some results from focus group discussions</a:t>
            </a:r>
          </a:p>
          <a:p>
            <a:pPr marL="0" marR="0" lvl="0" indent="0" algn="l" defTabSz="914400" rtl="0" eaLnBrk="1" fontAlgn="base" latinLnBrk="0" hangingPunct="1">
              <a:lnSpc>
                <a:spcPct val="100000"/>
              </a:lnSpc>
              <a:spcBef>
                <a:spcPts val="600"/>
              </a:spcBef>
              <a:spcAft>
                <a:spcPct val="0"/>
              </a:spcAft>
              <a:buClr>
                <a:srgbClr val="BBE0E3">
                  <a:lumMod val="50000"/>
                </a:srgbClr>
              </a:buClr>
              <a:buSzTx/>
              <a:buFont typeface="Wingdings 2" panose="05020102010507070707" pitchFamily="18" charset="2"/>
              <a:buChar char="Ì"/>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Constraints</a:t>
            </a: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a:p>
            <a:pPr marL="457200" marR="0" lvl="1" indent="0" algn="l" defTabSz="914400" rtl="0" eaLnBrk="1" fontAlgn="base" latinLnBrk="0" hangingPunct="1">
              <a:lnSpc>
                <a:spcPct val="100000"/>
              </a:lnSpc>
              <a:spcBef>
                <a:spcPts val="600"/>
              </a:spcBef>
              <a:spcAft>
                <a:spcPct val="0"/>
              </a:spcAft>
              <a:buClr>
                <a:srgbClr val="BBE0E3">
                  <a:lumMod val="50000"/>
                </a:srgbClr>
              </a:buClr>
              <a:buSzTx/>
              <a:buFont typeface="Wingdings 2" panose="05020102010507070707" pitchFamily="18" charset="2"/>
              <a:buChar char="Ì"/>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Difficult access to market (high competition for the same type of product); difficult access to finances, inappropriate place of work (non-fix; unsafe) </a:t>
            </a:r>
          </a:p>
          <a:p>
            <a:pPr marL="457200" marR="0" lvl="1" indent="0" algn="l" defTabSz="914400" rtl="0" eaLnBrk="1" fontAlgn="base" latinLnBrk="0" hangingPunct="1">
              <a:lnSpc>
                <a:spcPct val="100000"/>
              </a:lnSpc>
              <a:spcBef>
                <a:spcPts val="600"/>
              </a:spcBef>
              <a:spcAft>
                <a:spcPct val="0"/>
              </a:spcAft>
              <a:buClr>
                <a:srgbClr val="BBE0E3">
                  <a:lumMod val="50000"/>
                </a:srgbClr>
              </a:buClr>
              <a:buSzTx/>
              <a:buFont typeface="Wingdings 2" panose="05020102010507070707" pitchFamily="18" charset="2"/>
              <a:buChar char="Ì"/>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Low level of education, lack of access to equipment, non-fixed place of work contribute to the low level of productivity </a:t>
            </a:r>
          </a:p>
          <a:p>
            <a:pPr marL="0" marR="0" lvl="0" indent="0" algn="l" defTabSz="914400" rtl="0" eaLnBrk="1" fontAlgn="base" latinLnBrk="0" hangingPunct="1">
              <a:lnSpc>
                <a:spcPct val="100000"/>
              </a:lnSpc>
              <a:spcBef>
                <a:spcPts val="600"/>
              </a:spcBef>
              <a:spcAft>
                <a:spcPct val="0"/>
              </a:spcAft>
              <a:buClr>
                <a:srgbClr val="BBE0E3">
                  <a:lumMod val="50000"/>
                </a:srgbClr>
              </a:buClr>
              <a:buSzTx/>
              <a:buFont typeface="Wingdings 2" panose="05020102010507070707" pitchFamily="18" charset="2"/>
              <a:buChar char="Ì"/>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Low level of awareness </a:t>
            </a: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regulations but also of support services to micro enterprises</a:t>
            </a:r>
          </a:p>
          <a:p>
            <a:pPr marL="0" marR="0" lvl="0" indent="0" algn="l" defTabSz="914400" rtl="0" eaLnBrk="1" fontAlgn="base" latinLnBrk="0" hangingPunct="1">
              <a:lnSpc>
                <a:spcPct val="100000"/>
              </a:lnSpc>
              <a:spcBef>
                <a:spcPts val="600"/>
              </a:spcBef>
              <a:spcAft>
                <a:spcPct val="0"/>
              </a:spcAft>
              <a:buClr>
                <a:srgbClr val="BBE0E3">
                  <a:lumMod val="50000"/>
                </a:srgbClr>
              </a:buClr>
              <a:buSzTx/>
              <a:buFont typeface="Wingdings 2" panose="05020102010507070707" pitchFamily="18" charset="2"/>
              <a:buChar char="Ì"/>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Organization of informal entrepreneurs</a:t>
            </a: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a:p>
            <a:pPr marL="457200" marR="0" lvl="1" indent="0" algn="l" defTabSz="914400" rtl="0" eaLnBrk="1" fontAlgn="base" latinLnBrk="0" hangingPunct="1">
              <a:lnSpc>
                <a:spcPct val="100000"/>
              </a:lnSpc>
              <a:spcBef>
                <a:spcPts val="600"/>
              </a:spcBef>
              <a:spcAft>
                <a:spcPct val="0"/>
              </a:spcAft>
              <a:buClr>
                <a:srgbClr val="BBE0E3">
                  <a:lumMod val="50000"/>
                </a:srgbClr>
              </a:buClr>
              <a:buSzTx/>
              <a:buFont typeface="Wingdings 2" panose="05020102010507070707" pitchFamily="18" charset="2"/>
              <a:buChar char="Ì"/>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 significant proportion of entrepreneurs are members of professional organizations (30%)</a:t>
            </a:r>
          </a:p>
        </p:txBody>
      </p:sp>
      <p:sp>
        <p:nvSpPr>
          <p:cNvPr id="6" name="ZoneTexte 5">
            <a:extLst>
              <a:ext uri="{FF2B5EF4-FFF2-40B4-BE49-F238E27FC236}">
                <a16:creationId xmlns:a16="http://schemas.microsoft.com/office/drawing/2014/main" id="{45BC3CDB-8683-4D62-AEDD-54439A8950C5}"/>
              </a:ext>
            </a:extLst>
          </p:cNvPr>
          <p:cNvSpPr txBox="1"/>
          <p:nvPr/>
        </p:nvSpPr>
        <p:spPr bwMode="auto">
          <a:xfrm>
            <a:off x="1754341" y="1834186"/>
            <a:ext cx="4139952" cy="584775"/>
          </a:xfrm>
          <a:prstGeom prst="rect">
            <a:avLst/>
          </a:prstGeom>
          <a:noFill/>
          <a:ln w="9525">
            <a:noFill/>
            <a:miter lim="800000"/>
            <a:headEnd/>
            <a:tailEnd/>
          </a:ln>
          <a:effectLst/>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Awarenes</a:t>
            </a: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 of formalization procedures &amp; support services for enterprises</a:t>
            </a:r>
          </a:p>
        </p:txBody>
      </p:sp>
      <p:graphicFrame>
        <p:nvGraphicFramePr>
          <p:cNvPr id="14" name="Graphique 13">
            <a:extLst>
              <a:ext uri="{FF2B5EF4-FFF2-40B4-BE49-F238E27FC236}">
                <a16:creationId xmlns:a16="http://schemas.microsoft.com/office/drawing/2014/main" id="{B77D04BC-1CD7-41F9-B7E0-55677CA78F1B}"/>
              </a:ext>
            </a:extLst>
          </p:cNvPr>
          <p:cNvGraphicFramePr>
            <a:graphicFrameLocks/>
          </p:cNvGraphicFramePr>
          <p:nvPr/>
        </p:nvGraphicFramePr>
        <p:xfrm>
          <a:off x="1643269" y="2578514"/>
          <a:ext cx="3892540" cy="37210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0168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58F25C-1A08-41DE-85CF-9F3A2AAAB387}"/>
              </a:ext>
            </a:extLst>
          </p:cNvPr>
          <p:cNvSpPr>
            <a:spLocks noGrp="1"/>
          </p:cNvSpPr>
          <p:nvPr>
            <p:ph type="title"/>
          </p:nvPr>
        </p:nvSpPr>
        <p:spPr>
          <a:xfrm>
            <a:off x="3340162" y="204677"/>
            <a:ext cx="7868406" cy="868537"/>
          </a:xfrm>
        </p:spPr>
        <p:txBody>
          <a:bodyPr/>
          <a:lstStyle/>
          <a:p>
            <a:pPr algn="r"/>
            <a:r>
              <a:rPr lang="en-US" sz="2400" dirty="0"/>
              <a:t>The household perspective: </a:t>
            </a:r>
            <a:br>
              <a:rPr lang="en-US" sz="2400" dirty="0"/>
            </a:br>
            <a:r>
              <a:rPr lang="en-US" sz="2400" dirty="0"/>
              <a:t>Example from </a:t>
            </a:r>
            <a:r>
              <a:rPr lang="en-US" sz="2400" b="1" dirty="0">
                <a:solidFill>
                  <a:schemeClr val="tx1">
                    <a:lumMod val="85000"/>
                    <a:lumOff val="15000"/>
                  </a:schemeClr>
                </a:solidFill>
              </a:rPr>
              <a:t>Abelina</a:t>
            </a:r>
            <a:endParaRPr lang="fr-FR" sz="2400" b="1" dirty="0">
              <a:solidFill>
                <a:schemeClr val="tx1">
                  <a:lumMod val="85000"/>
                  <a:lumOff val="15000"/>
                </a:schemeClr>
              </a:solidFill>
            </a:endParaRPr>
          </a:p>
        </p:txBody>
      </p:sp>
      <p:sp>
        <p:nvSpPr>
          <p:cNvPr id="4" name="Espace réservé de la date 3">
            <a:extLst>
              <a:ext uri="{FF2B5EF4-FFF2-40B4-BE49-F238E27FC236}">
                <a16:creationId xmlns:a16="http://schemas.microsoft.com/office/drawing/2014/main" id="{03DD80ED-1122-43AD-8E4D-42956582A40C}"/>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cs typeface="Arial" charset="0"/>
            </a:endParaRPr>
          </a:p>
        </p:txBody>
      </p:sp>
      <p:sp>
        <p:nvSpPr>
          <p:cNvPr id="24" name="ZoneTexte 23">
            <a:extLst>
              <a:ext uri="{FF2B5EF4-FFF2-40B4-BE49-F238E27FC236}">
                <a16:creationId xmlns:a16="http://schemas.microsoft.com/office/drawing/2014/main" id="{49574574-03B8-4C3D-AD00-538CB9430B55}"/>
              </a:ext>
            </a:extLst>
          </p:cNvPr>
          <p:cNvSpPr txBox="1"/>
          <p:nvPr/>
        </p:nvSpPr>
        <p:spPr>
          <a:xfrm>
            <a:off x="4607340" y="6364542"/>
            <a:ext cx="384350" cy="5078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7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cs typeface="Calibri" panose="020F0502020204030204" pitchFamily="34" charset="0"/>
              </a:rPr>
              <a:t>-</a:t>
            </a:r>
            <a:endParaRPr kumimoji="0" lang="en-GB" sz="18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cs typeface="Calibri" panose="020F0502020204030204" pitchFamily="34" charset="0"/>
            </a:endParaRPr>
          </a:p>
        </p:txBody>
      </p:sp>
      <p:graphicFrame>
        <p:nvGraphicFramePr>
          <p:cNvPr id="5" name="Graphique 4">
            <a:extLst>
              <a:ext uri="{FF2B5EF4-FFF2-40B4-BE49-F238E27FC236}">
                <a16:creationId xmlns:a16="http://schemas.microsoft.com/office/drawing/2014/main" id="{DC40E597-EDA9-4472-9D29-660E7F9C3D21}"/>
              </a:ext>
            </a:extLst>
          </p:cNvPr>
          <p:cNvGraphicFramePr>
            <a:graphicFrameLocks/>
          </p:cNvGraphicFramePr>
          <p:nvPr/>
        </p:nvGraphicFramePr>
        <p:xfrm>
          <a:off x="693575" y="1747129"/>
          <a:ext cx="4536504" cy="4952516"/>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a:extLst>
              <a:ext uri="{FF2B5EF4-FFF2-40B4-BE49-F238E27FC236}">
                <a16:creationId xmlns:a16="http://schemas.microsoft.com/office/drawing/2014/main" id="{8B656095-ECA0-4B98-9461-A7A95AD3E703}"/>
              </a:ext>
            </a:extLst>
          </p:cNvPr>
          <p:cNvSpPr txBox="1"/>
          <p:nvPr/>
        </p:nvSpPr>
        <p:spPr bwMode="auto">
          <a:xfrm>
            <a:off x="695400" y="1018028"/>
            <a:ext cx="4680520" cy="830997"/>
          </a:xfrm>
          <a:prstGeom prst="rect">
            <a:avLst/>
          </a:prstGeom>
          <a:noFill/>
          <a:ln w="9525">
            <a:noFill/>
            <a:miter lim="800000"/>
            <a:headEnd/>
            <a:tailEnd/>
          </a:ln>
          <a:effectLst/>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Abelina | </a:t>
            </a: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Distribution of workers in formal  / informal employment living in fully formal-semi-formal or fully informal households</a:t>
            </a:r>
          </a:p>
        </p:txBody>
      </p:sp>
      <p:sp>
        <p:nvSpPr>
          <p:cNvPr id="6" name="ZoneTexte 5">
            <a:extLst>
              <a:ext uri="{FF2B5EF4-FFF2-40B4-BE49-F238E27FC236}">
                <a16:creationId xmlns:a16="http://schemas.microsoft.com/office/drawing/2014/main" id="{CF39DFBB-0F6F-4A41-94A4-C84CC5D2E65C}"/>
              </a:ext>
            </a:extLst>
          </p:cNvPr>
          <p:cNvSpPr txBox="1"/>
          <p:nvPr/>
        </p:nvSpPr>
        <p:spPr bwMode="auto">
          <a:xfrm>
            <a:off x="6601881" y="1603352"/>
            <a:ext cx="4536502" cy="400110"/>
          </a:xfrm>
          <a:prstGeom prst="rect">
            <a:avLst/>
          </a:prstGeom>
          <a:solidFill>
            <a:schemeClr val="accent1">
              <a:lumMod val="25000"/>
            </a:schemeClr>
          </a:solid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What does this tell us?</a:t>
            </a:r>
            <a:endParaRPr kumimoji="0" lang="en-GB" sz="2000" b="0" i="0" u="none" strike="noStrike" kern="1200" cap="none" spc="0" normalizeH="0" baseline="0" noProof="0" dirty="0">
              <a:ln>
                <a:noFill/>
              </a:ln>
              <a:solidFill>
                <a:srgbClr val="FFFFFF"/>
              </a:solidFill>
              <a:effectLst/>
              <a:uLnTx/>
              <a:uFillTx/>
              <a:latin typeface="Arial" charset="0"/>
              <a:cs typeface="Arial" charset="0"/>
            </a:endParaRPr>
          </a:p>
        </p:txBody>
      </p:sp>
      <p:sp>
        <p:nvSpPr>
          <p:cNvPr id="8" name="ZoneTexte 7">
            <a:extLst>
              <a:ext uri="{FF2B5EF4-FFF2-40B4-BE49-F238E27FC236}">
                <a16:creationId xmlns:a16="http://schemas.microsoft.com/office/drawing/2014/main" id="{EAEC2B38-C19D-429C-A5F8-4F9C5F10772E}"/>
              </a:ext>
            </a:extLst>
          </p:cNvPr>
          <p:cNvSpPr txBox="1"/>
          <p:nvPr/>
        </p:nvSpPr>
        <p:spPr bwMode="auto">
          <a:xfrm>
            <a:off x="6601880" y="2075870"/>
            <a:ext cx="4536503" cy="3862596"/>
          </a:xfrm>
          <a:prstGeom prst="rect">
            <a:avLst/>
          </a:prstGeom>
          <a:noFill/>
          <a:ln w="9525">
            <a:noFill/>
            <a:miter lim="800000"/>
            <a:headEnd/>
            <a:tailEnd/>
          </a:ln>
          <a:effectLst/>
        </p:spPr>
        <p:txBody>
          <a:bodyPr wrap="square">
            <a:spAutoFit/>
          </a:bodyPr>
          <a:lstStyle/>
          <a:p>
            <a:pPr marL="269875" marR="0" lvl="0" indent="-269875" algn="l" defTabSz="914400" rtl="0" eaLnBrk="1" fontAlgn="base" latinLnBrk="0" hangingPunct="1">
              <a:lnSpc>
                <a:spcPct val="100000"/>
              </a:lnSpc>
              <a:spcBef>
                <a:spcPct val="0"/>
              </a:spcBef>
              <a:spcAft>
                <a:spcPts val="600"/>
              </a:spcAft>
              <a:buClr>
                <a:srgbClr val="BBE0E3">
                  <a:lumMod val="50000"/>
                </a:srgbClr>
              </a:buClr>
              <a:buSzTx/>
              <a:buFont typeface="Wingdings 2" panose="05020102010507070707" pitchFamily="18" charset="2"/>
              <a:buChar char="Ì"/>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66% </a:t>
            </a: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all workers in informal employment live in fully “informal-households” ….</a:t>
            </a:r>
          </a:p>
          <a:p>
            <a:pPr marL="0" marR="0" lvl="0" indent="0" algn="l" defTabSz="914400" rtl="0" eaLnBrk="1" fontAlgn="base" latinLnBrk="0" hangingPunct="1">
              <a:lnSpc>
                <a:spcPct val="100000"/>
              </a:lnSpc>
              <a:spcBef>
                <a:spcPct val="0"/>
              </a:spcBef>
              <a:spcAft>
                <a:spcPts val="600"/>
              </a:spcAft>
              <a:buClr>
                <a:srgbClr val="BBE0E3">
                  <a:lumMod val="50000"/>
                </a:srgbClr>
              </a:buClr>
              <a:buSzTx/>
              <a:buFont typeface="Wingdings 2" panose="05020102010507070707" pitchFamily="18" charset="2"/>
              <a:buChar char="Ì"/>
              <a:tabLst/>
              <a:defRPr/>
            </a:pPr>
            <a:r>
              <a:rPr kumimoji="0" lang="en-GB" sz="2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34%</a:t>
            </a: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live </a:t>
            </a: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with workers in formal employment who: </a:t>
            </a:r>
          </a:p>
          <a:p>
            <a:pPr marL="457200" marR="0" lvl="1" indent="0" algn="l" defTabSz="914400" rtl="0" eaLnBrk="1" fontAlgn="base" latinLnBrk="0" hangingPunct="1">
              <a:lnSpc>
                <a:spcPct val="100000"/>
              </a:lnSpc>
              <a:spcBef>
                <a:spcPct val="0"/>
              </a:spcBef>
              <a:spcAft>
                <a:spcPts val="600"/>
              </a:spcAft>
              <a:buClr>
                <a:srgbClr val="BBE0E3">
                  <a:lumMod val="50000"/>
                </a:srgbClr>
              </a:buClr>
              <a:buSzTx/>
              <a:buFont typeface="Wingdings 2" panose="05020102010507070707" pitchFamily="18" charset="2"/>
              <a:buChar char="Ì"/>
              <a:tabLst/>
              <a:defRPr/>
            </a:pP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are covered by job-related social security (if employees) or maybe covered (if independent)</a:t>
            </a:r>
          </a:p>
          <a:p>
            <a:pPr marL="457200" marR="0" lvl="1" indent="0" algn="l" defTabSz="914400" rtl="0" eaLnBrk="1" fontAlgn="base" latinLnBrk="0" hangingPunct="1">
              <a:lnSpc>
                <a:spcPct val="100000"/>
              </a:lnSpc>
              <a:spcBef>
                <a:spcPct val="0"/>
              </a:spcBef>
              <a:spcAft>
                <a:spcPts val="600"/>
              </a:spcAft>
              <a:buClr>
                <a:srgbClr val="BBE0E3">
                  <a:lumMod val="50000"/>
                </a:srgbClr>
              </a:buClr>
              <a:buSzTx/>
              <a:buFont typeface="Wingdings 2" panose="05020102010507070707" pitchFamily="18" charset="2"/>
              <a:buChar char="Ì"/>
              <a:tabLst/>
              <a:defRPr/>
            </a:pP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Could potentially provide coverage indirectly to those in informal employment (as dependents)</a:t>
            </a:r>
          </a:p>
          <a:p>
            <a:pPr marL="457200" marR="0" lvl="1" indent="0" algn="l" defTabSz="914400" rtl="0" eaLnBrk="1" fontAlgn="base" latinLnBrk="0" hangingPunct="1">
              <a:lnSpc>
                <a:spcPct val="100000"/>
              </a:lnSpc>
              <a:spcBef>
                <a:spcPct val="0"/>
              </a:spcBef>
              <a:spcAft>
                <a:spcPts val="600"/>
              </a:spcAft>
              <a:buClr>
                <a:srgbClr val="BBE0E3">
                  <a:lumMod val="50000"/>
                </a:srgbClr>
              </a:buClr>
              <a:buSzTx/>
              <a:buFont typeface="Wingdings 2" panose="05020102010507070707" pitchFamily="18" charset="2"/>
              <a:buChar char="Ì"/>
              <a:tabLst/>
              <a:defRPr/>
            </a:pP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or at least ensure a certain level of income security and predictability at the household level</a:t>
            </a:r>
          </a:p>
        </p:txBody>
      </p:sp>
      <p:sp>
        <p:nvSpPr>
          <p:cNvPr id="7" name="Flèche : bas 6">
            <a:extLst>
              <a:ext uri="{FF2B5EF4-FFF2-40B4-BE49-F238E27FC236}">
                <a16:creationId xmlns:a16="http://schemas.microsoft.com/office/drawing/2014/main" id="{1D680184-F46C-4665-AB94-A57096126915}"/>
              </a:ext>
            </a:extLst>
          </p:cNvPr>
          <p:cNvSpPr/>
          <p:nvPr/>
        </p:nvSpPr>
        <p:spPr>
          <a:xfrm>
            <a:off x="3861927" y="1649673"/>
            <a:ext cx="504056" cy="400110"/>
          </a:xfrm>
          <a:prstGeom prst="downArrow">
            <a:avLst/>
          </a:prstGeom>
          <a:solidFill>
            <a:schemeClr val="accent6">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Verdana"/>
            </a:endParaRPr>
          </a:p>
        </p:txBody>
      </p:sp>
    </p:spTree>
    <p:extLst>
      <p:ext uri="{BB962C8B-B14F-4D97-AF65-F5344CB8AC3E}">
        <p14:creationId xmlns:p14="http://schemas.microsoft.com/office/powerpoint/2010/main" val="355831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079776" y="3429000"/>
            <a:ext cx="6768752" cy="1296144"/>
          </a:xfrm>
        </p:spPr>
        <p:txBody>
          <a:bodyPr>
            <a:noAutofit/>
          </a:bodyPr>
          <a:lstStyle/>
          <a:p>
            <a:pPr marL="0" indent="0" algn="r">
              <a:spcBef>
                <a:spcPts val="450"/>
              </a:spcBef>
              <a:spcAft>
                <a:spcPts val="450"/>
              </a:spcAft>
              <a:buClr>
                <a:schemeClr val="tx2">
                  <a:lumMod val="60000"/>
                  <a:lumOff val="40000"/>
                </a:schemeClr>
              </a:buClr>
              <a:buSzPct val="110000"/>
              <a:buNone/>
            </a:pPr>
            <a:r>
              <a:rPr lang="en-GB" sz="5400" dirty="0">
                <a:solidFill>
                  <a:schemeClr val="bg1"/>
                </a:solidFill>
                <a:latin typeface="Cavolini" panose="020B0502040204020203" pitchFamily="66" charset="0"/>
                <a:cs typeface="Cavolini" panose="020B0502040204020203" pitchFamily="66" charset="0"/>
              </a:rPr>
              <a:t>Thank </a:t>
            </a:r>
            <a:r>
              <a:rPr lang="en-GB" sz="6600" dirty="0">
                <a:solidFill>
                  <a:schemeClr val="bg1"/>
                </a:solidFill>
                <a:latin typeface="Cavolini" panose="020B0502040204020203" pitchFamily="66" charset="0"/>
                <a:cs typeface="Cavolini" panose="020B0502040204020203" pitchFamily="66" charset="0"/>
              </a:rPr>
              <a:t>you</a:t>
            </a:r>
            <a:r>
              <a:rPr lang="en-GB" sz="5400" dirty="0">
                <a:solidFill>
                  <a:schemeClr val="bg1"/>
                </a:solidFill>
                <a:latin typeface="Cavolini" panose="020B0502040204020203" pitchFamily="66" charset="0"/>
                <a:cs typeface="Cavolini" panose="020B0502040204020203" pitchFamily="66" charset="0"/>
              </a:rPr>
              <a:t> !</a:t>
            </a:r>
            <a:endParaRPr lang="en-GB" sz="4800" dirty="0">
              <a:solidFill>
                <a:schemeClr val="bg1"/>
              </a:solidFill>
              <a:latin typeface="Cavolini" panose="020B0502040204020203" pitchFamily="66" charset="0"/>
              <a:cs typeface="Cavolini" panose="020B0502040204020203" pitchFamily="66" charset="0"/>
            </a:endParaRPr>
          </a:p>
        </p:txBody>
      </p:sp>
    </p:spTree>
    <p:extLst>
      <p:ext uri="{BB962C8B-B14F-4D97-AF65-F5344CB8AC3E}">
        <p14:creationId xmlns:p14="http://schemas.microsoft.com/office/powerpoint/2010/main" val="4243821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32474D-A13A-FD57-F3B2-8AAA05AFE703}"/>
              </a:ext>
            </a:extLst>
          </p:cNvPr>
          <p:cNvSpPr/>
          <p:nvPr/>
        </p:nvSpPr>
        <p:spPr>
          <a:xfrm>
            <a:off x="355601" y="1774354"/>
            <a:ext cx="2400675" cy="461876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7</a:t>
            </a: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 The spatial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dimension</a:t>
            </a: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endParaRPr>
          </a:p>
        </p:txBody>
      </p:sp>
      <p:sp>
        <p:nvSpPr>
          <p:cNvPr id="35" name="Title 1"/>
          <p:cNvSpPr>
            <a:spLocks noGrp="1"/>
          </p:cNvSpPr>
          <p:nvPr>
            <p:ph type="title"/>
          </p:nvPr>
        </p:nvSpPr>
        <p:spPr>
          <a:xfrm>
            <a:off x="279400" y="48723"/>
            <a:ext cx="11588477" cy="920443"/>
          </a:xfrm>
        </p:spPr>
        <p:txBody>
          <a:bodyPr>
            <a:noAutofit/>
          </a:bodyPr>
          <a:lstStyle/>
          <a:p>
            <a:pPr algn="r"/>
            <a:r>
              <a:rPr lang="en" sz="2800" dirty="0">
                <a:solidFill>
                  <a:srgbClr val="03716E"/>
                </a:solidFill>
                <a:latin typeface="Verdana" panose="020B0604030504040204" pitchFamily="34" charset="0"/>
                <a:ea typeface="Verdana" panose="020B0604030504040204" pitchFamily="34" charset="0"/>
                <a:cs typeface="Arial" pitchFamily="34" charset="0"/>
              </a:rPr>
              <a:t>Dimension  4. </a:t>
            </a:r>
            <a:r>
              <a:rPr lang="en" sz="2800" b="1" dirty="0">
                <a:solidFill>
                  <a:srgbClr val="03716E"/>
                </a:solidFill>
                <a:latin typeface="Verdana" panose="020B0604030504040204" pitchFamily="34" charset="0"/>
                <a:ea typeface="Verdana" panose="020B0604030504040204" pitchFamily="34" charset="0"/>
                <a:cs typeface="Arial" pitchFamily="34" charset="0"/>
              </a:rPr>
              <a:t>Productivity and economic performance of economic units</a:t>
            </a:r>
            <a:endParaRPr lang="en-GB" sz="1400" b="1" dirty="0">
              <a:solidFill>
                <a:srgbClr val="03716E"/>
              </a:solidFill>
              <a:latin typeface="Verdana" panose="020B0604030504040204" pitchFamily="34" charset="0"/>
              <a:ea typeface="Verdana" panose="020B0604030504040204" pitchFamily="34" charset="0"/>
            </a:endParaRPr>
          </a:p>
        </p:txBody>
      </p:sp>
      <p:sp>
        <p:nvSpPr>
          <p:cNvPr id="31" name="ZoneTexte 30">
            <a:extLst>
              <a:ext uri="{FF2B5EF4-FFF2-40B4-BE49-F238E27FC236}">
                <a16:creationId xmlns:a16="http://schemas.microsoft.com/office/drawing/2014/main" id="{33F2144D-0AA2-45B2-B5E5-217B188D3D65}"/>
              </a:ext>
            </a:extLst>
          </p:cNvPr>
          <p:cNvSpPr txBox="1"/>
          <p:nvPr/>
        </p:nvSpPr>
        <p:spPr>
          <a:xfrm>
            <a:off x="2076832" y="856135"/>
            <a:ext cx="96900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0" i="0" u="none" strike="noStrike" kern="1200" cap="none" spc="0" normalizeH="0" baseline="0" noProof="0" dirty="0" err="1">
                <a:ln>
                  <a:noFill/>
                </a:ln>
                <a:solidFill>
                  <a:prstClr val="black"/>
                </a:solidFill>
                <a:effectLst/>
                <a:uLnTx/>
                <a:uFillTx/>
                <a:latin typeface="Calibri"/>
                <a:ea typeface="+mn-ea"/>
                <a:cs typeface="+mn-cs"/>
              </a:rPr>
              <a:t>Observation </a:t>
            </a:r>
            <a:endParaRPr kumimoji="0" lang="fr-FR"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ZoneTexte 37">
            <a:extLst>
              <a:ext uri="{FF2B5EF4-FFF2-40B4-BE49-F238E27FC236}">
                <a16:creationId xmlns:a16="http://schemas.microsoft.com/office/drawing/2014/main" id="{BA43A55D-0405-B1C0-9D70-FDEF8AB8A762}"/>
              </a:ext>
            </a:extLst>
          </p:cNvPr>
          <p:cNvSpPr txBox="1"/>
          <p:nvPr/>
        </p:nvSpPr>
        <p:spPr>
          <a:xfrm>
            <a:off x="78688" y="1020679"/>
            <a:ext cx="20148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0" i="0" u="none" strike="noStrike" kern="1200" cap="none" spc="0" normalizeH="0" baseline="0" noProof="0" dirty="0">
                <a:ln>
                  <a:noFill/>
                </a:ln>
                <a:solidFill>
                  <a:prstClr val="black"/>
                </a:solidFill>
                <a:effectLst/>
                <a:uLnTx/>
                <a:uFillTx/>
                <a:latin typeface="Calibri"/>
                <a:ea typeface="+mn-ea"/>
                <a:cs typeface="+mn-cs"/>
              </a:rPr>
              <a:t>Main dimensions</a:t>
            </a:r>
          </a:p>
        </p:txBody>
      </p:sp>
      <p:sp>
        <p:nvSpPr>
          <p:cNvPr id="53" name="ZoneTexte 4">
            <a:extLst>
              <a:ext uri="{FF2B5EF4-FFF2-40B4-BE49-F238E27FC236}">
                <a16:creationId xmlns:a16="http://schemas.microsoft.com/office/drawing/2014/main" id="{E091C622-4451-1C64-FA50-C828E2AA9CE6}"/>
              </a:ext>
            </a:extLst>
          </p:cNvPr>
          <p:cNvSpPr txBox="1"/>
          <p:nvPr/>
        </p:nvSpPr>
        <p:spPr>
          <a:xfrm>
            <a:off x="2076833" y="1210075"/>
            <a:ext cx="9946234" cy="369332"/>
          </a:xfrm>
          <a:prstGeom prst="rect">
            <a:avLst/>
          </a:prstGeom>
          <a:solidFill>
            <a:schemeClr val="bg1">
              <a:lumMod val="95000"/>
            </a:schemeClr>
          </a:solidFill>
          <a:ln>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sym typeface="Helvetica Neue"/>
              </a:rPr>
              <a:t>Units economic </a:t>
            </a:r>
            <a:r>
              <a:rPr kumimoji="0" lang="en" sz="1800" b="0" i="0" u="none" strike="noStrike" kern="1200" cap="none" spc="0" normalizeH="0" baseline="0" noProof="0" dirty="0">
                <a:ln>
                  <a:noFill/>
                </a:ln>
                <a:solidFill>
                  <a:srgbClr val="060606"/>
                </a:solidFill>
                <a:effectLst/>
                <a:uLnTx/>
                <a:uFillTx/>
                <a:latin typeface="Calibri" panose="020F0502020204030204" pitchFamily="34" charset="0"/>
                <a:ea typeface="+mn-ea"/>
                <a:cs typeface="Calibri" panose="020F0502020204030204" pitchFamily="34" charset="0"/>
                <a:sym typeface="Helvetica Neue"/>
              </a:rPr>
              <a:t>and contribution to the economy</a:t>
            </a:r>
          </a:p>
        </p:txBody>
      </p:sp>
      <p:sp>
        <p:nvSpPr>
          <p:cNvPr id="26" name="TextBox 25">
            <a:extLst>
              <a:ext uri="{FF2B5EF4-FFF2-40B4-BE49-F238E27FC236}">
                <a16:creationId xmlns:a16="http://schemas.microsoft.com/office/drawing/2014/main" id="{7292403F-5C93-4D07-99FE-7019AF6D28F1}"/>
              </a:ext>
            </a:extLst>
          </p:cNvPr>
          <p:cNvSpPr txBox="1"/>
          <p:nvPr/>
        </p:nvSpPr>
        <p:spPr>
          <a:xfrm>
            <a:off x="6467334" y="3034756"/>
            <a:ext cx="201481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80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ZoneTexte 41">
            <a:extLst>
              <a:ext uri="{FF2B5EF4-FFF2-40B4-BE49-F238E27FC236}">
                <a16:creationId xmlns:a16="http://schemas.microsoft.com/office/drawing/2014/main" id="{06A57503-280B-4EFD-84CC-D1BD2CFC1AAE}"/>
              </a:ext>
            </a:extLst>
          </p:cNvPr>
          <p:cNvSpPr txBox="1"/>
          <p:nvPr/>
        </p:nvSpPr>
        <p:spPr>
          <a:xfrm>
            <a:off x="2427500" y="1776578"/>
            <a:ext cx="9104100" cy="4950073"/>
          </a:xfrm>
          <a:prstGeom prst="rect">
            <a:avLst/>
          </a:prstGeom>
          <a:solidFill>
            <a:schemeClr val="bg1"/>
          </a:solidFill>
          <a:ln>
            <a:solidFill>
              <a:schemeClr val="bg1"/>
            </a:solidFill>
          </a:ln>
        </p:spPr>
        <p:txBody>
          <a:bodyPr wrap="square">
            <a:spAutoFit/>
          </a:bodyPr>
          <a:lstStyle/>
          <a:p>
            <a:pPr marL="265113" marR="0" lvl="1" indent="-265113" algn="l" defTabSz="914400" rtl="0" eaLnBrk="1" fontAlgn="auto" latinLnBrk="0" hangingPunct="1">
              <a:lnSpc>
                <a:spcPct val="100000"/>
              </a:lnSpc>
              <a:spcBef>
                <a:spcPts val="600"/>
              </a:spcBef>
              <a:spcAft>
                <a:spcPts val="600"/>
              </a:spcAft>
              <a:buClr>
                <a:srgbClr val="4F81BD">
                  <a:lumMod val="25000"/>
                </a:srgbClr>
              </a:buClr>
              <a:buSzPct val="100000"/>
              <a:buFont typeface="Wingdings 2" panose="05020102010507070707" pitchFamily="18" charset="2"/>
              <a:buChar char="Ì"/>
              <a:tabLst>
                <a:tab pos="0" algn="l"/>
              </a:tabLst>
              <a:defRPr/>
            </a:pPr>
            <a:r>
              <a:rPr kumimoji="0" lang="en-US" sz="2000" b="0" i="0" u="none" strike="noStrike" kern="0" cap="none" spc="0" normalizeH="0" baseline="0" noProof="0" dirty="0">
                <a:ln>
                  <a:noFill/>
                </a:ln>
                <a:solidFill>
                  <a:srgbClr val="060606"/>
                </a:solidFill>
                <a:effectLst/>
                <a:uLnTx/>
                <a:uFillTx/>
                <a:latin typeface="Calibri" panose="020F0502020204030204"/>
                <a:ea typeface="+mn-ea"/>
                <a:cs typeface="Arial" charset="0"/>
              </a:rPr>
              <a:t>(</a:t>
            </a:r>
            <a:r>
              <a:rPr kumimoji="0" lang="en-US" sz="2000" b="0" i="0" u="none" strike="noStrike" kern="0" cap="none" spc="0" normalizeH="0" baseline="0" noProof="0" dirty="0" err="1">
                <a:ln>
                  <a:noFill/>
                </a:ln>
                <a:solidFill>
                  <a:srgbClr val="060606"/>
                </a:solidFill>
                <a:effectLst/>
                <a:uLnTx/>
                <a:uFillTx/>
                <a:latin typeface="Calibri" panose="020F0502020204030204"/>
                <a:ea typeface="+mn-ea"/>
                <a:cs typeface="Arial" charset="0"/>
              </a:rPr>
              <a:t>Labour</a:t>
            </a:r>
            <a:r>
              <a:rPr kumimoji="0" lang="en-US" sz="2000" b="0" i="0" u="none" strike="noStrike" kern="0" cap="none" spc="0" normalizeH="0" baseline="0" noProof="0" dirty="0">
                <a:ln>
                  <a:noFill/>
                </a:ln>
                <a:solidFill>
                  <a:srgbClr val="060606"/>
                </a:solidFill>
                <a:effectLst/>
                <a:uLnTx/>
                <a:uFillTx/>
                <a:latin typeface="Calibri" panose="020F0502020204030204"/>
                <a:ea typeface="+mn-ea"/>
                <a:cs typeface="Arial" charset="0"/>
              </a:rPr>
              <a:t>?)</a:t>
            </a:r>
            <a:r>
              <a:rPr kumimoji="0" lang="en-US" sz="2000" b="1" i="0" u="none" strike="noStrike" kern="0" cap="none" spc="0" normalizeH="0" baseline="0" noProof="0" dirty="0">
                <a:ln>
                  <a:noFill/>
                </a:ln>
                <a:solidFill>
                  <a:srgbClr val="060606"/>
                </a:solidFill>
                <a:effectLst/>
                <a:uLnTx/>
                <a:uFillTx/>
                <a:latin typeface="Calibri" panose="020F0502020204030204"/>
                <a:ea typeface="+mn-ea"/>
                <a:cs typeface="Arial" charset="0"/>
              </a:rPr>
              <a:t> Productivity by size (number of workers) of economic units and sector</a:t>
            </a:r>
          </a:p>
          <a:p>
            <a:pPr marL="265113" marR="0" lvl="1" indent="-265113" algn="l" defTabSz="914400" rtl="0" eaLnBrk="1" fontAlgn="auto" latinLnBrk="0" hangingPunct="1">
              <a:lnSpc>
                <a:spcPct val="100000"/>
              </a:lnSpc>
              <a:spcBef>
                <a:spcPts val="0"/>
              </a:spcBef>
              <a:spcAft>
                <a:spcPts val="200"/>
              </a:spcAft>
              <a:buClr>
                <a:srgbClr val="4F81BD">
                  <a:lumMod val="25000"/>
                </a:srgbClr>
              </a:buClr>
              <a:buSzPct val="100000"/>
              <a:buFont typeface="Wingdings 2" panose="05020102010507070707" pitchFamily="18" charset="2"/>
              <a:buChar char="Ì"/>
              <a:tabLst>
                <a:tab pos="0" algn="l"/>
              </a:tabLst>
              <a:defRPr/>
            </a:pPr>
            <a:r>
              <a:rPr kumimoji="0" lang="en-US" sz="2000" b="1" i="0" u="none" strike="noStrike" kern="0" cap="none" spc="0" normalizeH="0" baseline="0" noProof="0" dirty="0">
                <a:ln>
                  <a:noFill/>
                </a:ln>
                <a:solidFill>
                  <a:srgbClr val="060606"/>
                </a:solidFill>
                <a:effectLst/>
                <a:uLnTx/>
                <a:uFillTx/>
                <a:latin typeface="Calibri" panose="020F0502020204030204"/>
                <a:ea typeface="+mn-ea"/>
                <a:cs typeface="Arial" charset="0"/>
              </a:rPr>
              <a:t>Factors enhancing/ constraining the development of eco. units and productivity</a:t>
            </a:r>
            <a:r>
              <a:rPr kumimoji="0" lang="en-US" sz="2000" b="0" i="0" u="none" strike="noStrike" kern="0" cap="none" spc="0" normalizeH="0" baseline="0" noProof="0" dirty="0">
                <a:ln>
                  <a:noFill/>
                </a:ln>
                <a:solidFill>
                  <a:srgbClr val="060606"/>
                </a:solidFill>
                <a:effectLst/>
                <a:uLnTx/>
                <a:uFillTx/>
                <a:latin typeface="Calibri" panose="020F0502020204030204"/>
                <a:ea typeface="+mn-ea"/>
                <a:cs typeface="Arial" charset="0"/>
              </a:rPr>
              <a:t>:</a:t>
            </a:r>
          </a:p>
          <a:p>
            <a:pPr marL="447675" marR="0" lvl="3" indent="-184150" algn="l" defTabSz="914400" rtl="0" eaLnBrk="1" fontAlgn="auto" latinLnBrk="0" hangingPunct="1">
              <a:lnSpc>
                <a:spcPct val="100000"/>
              </a:lnSpc>
              <a:spcBef>
                <a:spcPts val="0"/>
              </a:spcBef>
              <a:spcAft>
                <a:spcPts val="200"/>
              </a:spcAft>
              <a:buClr>
                <a:srgbClr val="C00000"/>
              </a:buClr>
              <a:buSzPct val="70000"/>
              <a:buFont typeface="Wingdings 2" panose="05020102010507070707" pitchFamily="18" charset="2"/>
              <a:buChar char="Ó"/>
              <a:tabLst>
                <a:tab pos="0" algn="l"/>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Labour</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related factors: composition of employment within the economic unit + working conditions (covered above); </a:t>
            </a:r>
          </a:p>
          <a:p>
            <a:pPr marL="447675" marR="0" lvl="3" indent="-184150" algn="l" defTabSz="914400" rtl="0" eaLnBrk="1" fontAlgn="auto" latinLnBrk="0" hangingPunct="1">
              <a:lnSpc>
                <a:spcPct val="100000"/>
              </a:lnSpc>
              <a:spcBef>
                <a:spcPts val="0"/>
              </a:spcBef>
              <a:spcAft>
                <a:spcPts val="200"/>
              </a:spcAft>
              <a:buClr>
                <a:srgbClr val="C00000"/>
              </a:buClr>
              <a:buSzPct val="70000"/>
              <a:buFont typeface="Wingdings 2" panose="05020102010507070707" pitchFamily="18" charset="2"/>
              <a:buChar char="Ó"/>
              <a:tabLst>
                <a:tab pos="0"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Production related factors: </a:t>
            </a:r>
          </a:p>
          <a:p>
            <a:pPr marL="628650" marR="0" lvl="4" indent="-176213" algn="l" defTabSz="914400" rtl="0" eaLnBrk="1" fontAlgn="auto" latinLnBrk="0" hangingPunct="1">
              <a:lnSpc>
                <a:spcPct val="100000"/>
              </a:lnSpc>
              <a:spcBef>
                <a:spcPts val="0"/>
              </a:spcBef>
              <a:spcAft>
                <a:spcPts val="200"/>
              </a:spcAft>
              <a:buClr>
                <a:srgbClr val="C00000"/>
              </a:buClr>
              <a:buSzPct val="70000"/>
              <a:buFont typeface="Wingdings 2" panose="05020102010507070707" pitchFamily="18" charset="2"/>
              <a:buChar char="Ó"/>
              <a:tabLst>
                <a:tab pos="0" algn="l"/>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Access to property, place of work, … </a:t>
            </a:r>
          </a:p>
          <a:p>
            <a:pPr marL="628650" marR="0" lvl="4" indent="-176213" algn="l" defTabSz="914400" rtl="0" eaLnBrk="1" fontAlgn="auto" latinLnBrk="0" hangingPunct="1">
              <a:lnSpc>
                <a:spcPct val="100000"/>
              </a:lnSpc>
              <a:spcBef>
                <a:spcPts val="0"/>
              </a:spcBef>
              <a:spcAft>
                <a:spcPts val="200"/>
              </a:spcAft>
              <a:buClr>
                <a:srgbClr val="C00000"/>
              </a:buClr>
              <a:buSzPct val="70000"/>
              <a:buFont typeface="Wingdings 2" panose="05020102010507070707" pitchFamily="18" charset="2"/>
              <a:buChar char="Ó"/>
              <a:tabLst>
                <a:tab pos="0" algn="l"/>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Access to finance: source of financing; indebtedness</a:t>
            </a:r>
          </a:p>
          <a:p>
            <a:pPr marL="628650" marR="0" lvl="4" indent="-176213" algn="l" defTabSz="914400" rtl="0" eaLnBrk="1" fontAlgn="auto" latinLnBrk="0" hangingPunct="1">
              <a:lnSpc>
                <a:spcPct val="100000"/>
              </a:lnSpc>
              <a:spcBef>
                <a:spcPts val="0"/>
              </a:spcBef>
              <a:spcAft>
                <a:spcPts val="200"/>
              </a:spcAft>
              <a:buClr>
                <a:srgbClr val="C00000"/>
              </a:buClr>
              <a:buSzPct val="70000"/>
              <a:buFont typeface="Wingdings 2" panose="05020102010507070707" pitchFamily="18" charset="2"/>
              <a:buChar char="Ó"/>
              <a:tabLst>
                <a:tab pos="0" algn="l"/>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Access to  machines or equipment; supply of raw materials</a:t>
            </a:r>
          </a:p>
          <a:p>
            <a:pPr marL="447675" marR="0" lvl="3" indent="-184150" algn="l" defTabSz="914400" rtl="0" eaLnBrk="1" fontAlgn="auto" latinLnBrk="0" hangingPunct="1">
              <a:lnSpc>
                <a:spcPct val="100000"/>
              </a:lnSpc>
              <a:spcBef>
                <a:spcPts val="0"/>
              </a:spcBef>
              <a:spcAft>
                <a:spcPts val="200"/>
              </a:spcAft>
              <a:buClr>
                <a:srgbClr val="C00000"/>
              </a:buClr>
              <a:buSzPct val="70000"/>
              <a:buFont typeface="Wingdings 2" panose="05020102010507070707" pitchFamily="18" charset="2"/>
              <a:buChar char="Ó"/>
              <a:tabLst>
                <a:tab pos="0"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Business environment factors: customers, suppliers and competitors, linkages between formal/informal sector</a:t>
            </a:r>
          </a:p>
          <a:p>
            <a:pPr marL="447675" marR="0" lvl="3" indent="-184150" algn="l" defTabSz="914400" rtl="0" eaLnBrk="1" fontAlgn="auto" latinLnBrk="0" hangingPunct="1">
              <a:lnSpc>
                <a:spcPct val="100000"/>
              </a:lnSpc>
              <a:spcBef>
                <a:spcPts val="0"/>
              </a:spcBef>
              <a:spcAft>
                <a:spcPts val="200"/>
              </a:spcAft>
              <a:buClr>
                <a:srgbClr val="C00000"/>
              </a:buClr>
              <a:buSzPct val="70000"/>
              <a:buFont typeface="Wingdings 2" panose="05020102010507070707" pitchFamily="18" charset="2"/>
              <a:buChar char="Ó"/>
              <a:tabLst>
                <a:tab pos="0"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Administrative factors </a:t>
            </a:r>
          </a:p>
          <a:p>
            <a:pPr marL="263525" marR="0" lvl="3" indent="0" algn="l" defTabSz="914400" rtl="0" eaLnBrk="1" fontAlgn="auto" latinLnBrk="0" hangingPunct="1">
              <a:lnSpc>
                <a:spcPct val="100000"/>
              </a:lnSpc>
              <a:spcBef>
                <a:spcPts val="0"/>
              </a:spcBef>
              <a:spcAft>
                <a:spcPts val="200"/>
              </a:spcAft>
              <a:buClr>
                <a:srgbClr val="C00000"/>
              </a:buClr>
              <a:buSzPct val="70000"/>
              <a:buFontTx/>
              <a:buNone/>
              <a:tabLst>
                <a:tab pos="0" algn="l"/>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65113" marR="0" lvl="1" indent="-265113" algn="l" defTabSz="914400" rtl="0" eaLnBrk="1" fontAlgn="auto" latinLnBrk="0" hangingPunct="1">
              <a:lnSpc>
                <a:spcPct val="100000"/>
              </a:lnSpc>
              <a:spcBef>
                <a:spcPts val="0"/>
              </a:spcBef>
              <a:spcAft>
                <a:spcPts val="200"/>
              </a:spcAft>
              <a:buClr>
                <a:srgbClr val="4F81BD">
                  <a:lumMod val="25000"/>
                </a:srgbClr>
              </a:buClr>
              <a:buSzPct val="100000"/>
              <a:buFont typeface="Wingdings 2" panose="05020102010507070707" pitchFamily="18" charset="2"/>
              <a:buChar char="Ì"/>
              <a:tabLst>
                <a:tab pos="0" algn="l"/>
              </a:tabLst>
              <a:defRPr/>
            </a:pPr>
            <a:r>
              <a:rPr kumimoji="0" lang="en-US" sz="2000" b="1" i="0" u="none" strike="noStrike" kern="0" cap="none" spc="0" normalizeH="0" baseline="0" noProof="0" dirty="0">
                <a:ln>
                  <a:noFill/>
                </a:ln>
                <a:solidFill>
                  <a:srgbClr val="060606"/>
                </a:solidFill>
                <a:effectLst/>
                <a:uLnTx/>
                <a:uFillTx/>
                <a:latin typeface="Calibri" panose="020F0502020204030204"/>
                <a:ea typeface="+mn-ea"/>
                <a:cs typeface="Arial" charset="0"/>
              </a:rPr>
              <a:t>Motivation: initial motivation to create the economic unit; motivation to formalize</a:t>
            </a:r>
          </a:p>
          <a:p>
            <a:pPr marL="265113" marR="0" lvl="1" indent="-265113" algn="l" defTabSz="914400" rtl="0" eaLnBrk="1" fontAlgn="auto" latinLnBrk="0" hangingPunct="1">
              <a:lnSpc>
                <a:spcPct val="100000"/>
              </a:lnSpc>
              <a:spcBef>
                <a:spcPts val="0"/>
              </a:spcBef>
              <a:spcAft>
                <a:spcPts val="200"/>
              </a:spcAft>
              <a:buClr>
                <a:srgbClr val="4F81BD">
                  <a:lumMod val="25000"/>
                </a:srgbClr>
              </a:buClr>
              <a:buSzPct val="100000"/>
              <a:buFont typeface="Wingdings 2" panose="05020102010507070707" pitchFamily="18" charset="2"/>
              <a:buChar char="Ì"/>
              <a:tabLst>
                <a:tab pos="0" algn="l"/>
              </a:tabLst>
              <a:defRPr/>
            </a:pPr>
            <a:r>
              <a:rPr kumimoji="0" lang="en-US" sz="2000" b="1" i="0" u="none" strike="noStrike" kern="0" cap="none" spc="0" normalizeH="0" baseline="0" noProof="0" dirty="0">
                <a:ln>
                  <a:noFill/>
                </a:ln>
                <a:solidFill>
                  <a:srgbClr val="060606"/>
                </a:solidFill>
                <a:effectLst/>
                <a:uLnTx/>
                <a:uFillTx/>
                <a:latin typeface="Calibri" panose="020F0502020204030204"/>
                <a:ea typeface="+mn-ea"/>
                <a:cs typeface="Arial" charset="0"/>
              </a:rPr>
              <a:t>Past trends, prospects and needs</a:t>
            </a:r>
            <a:endParaRPr kumimoji="0" lang="en-US" sz="2400" b="0" i="0" u="none" strike="noStrike" kern="0" cap="none" spc="0" normalizeH="0" baseline="0" noProof="0" dirty="0">
              <a:ln>
                <a:noFill/>
              </a:ln>
              <a:solidFill>
                <a:srgbClr val="060606"/>
              </a:solidFill>
              <a:effectLst/>
              <a:uLnTx/>
              <a:uFillTx/>
              <a:latin typeface="Calibri Light" panose="020F0302020204030204"/>
              <a:ea typeface="+mn-ea"/>
              <a:cs typeface="Arial" charset="0"/>
            </a:endParaRPr>
          </a:p>
        </p:txBody>
      </p:sp>
      <p:sp>
        <p:nvSpPr>
          <p:cNvPr id="2" name="ZoneTexte 5">
            <a:extLst>
              <a:ext uri="{FF2B5EF4-FFF2-40B4-BE49-F238E27FC236}">
                <a16:creationId xmlns:a16="http://schemas.microsoft.com/office/drawing/2014/main" id="{B42D2540-EEC7-5207-05F7-967D3E42E5AF}"/>
              </a:ext>
            </a:extLst>
          </p:cNvPr>
          <p:cNvSpPr txBox="1"/>
          <p:nvPr/>
        </p:nvSpPr>
        <p:spPr>
          <a:xfrm>
            <a:off x="161276" y="1525429"/>
            <a:ext cx="2198024" cy="615553"/>
          </a:xfrm>
          <a:prstGeom prst="rect">
            <a:avLst/>
          </a:prstGeom>
          <a:solidFill>
            <a:srgbClr val="039F9B"/>
          </a:solidFill>
          <a:ln>
            <a:solidFill>
              <a:schemeClr val="accent5"/>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1. Size and trend of informality</a:t>
            </a:r>
            <a:endPar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endParaRPr>
          </a:p>
        </p:txBody>
      </p:sp>
      <p:sp>
        <p:nvSpPr>
          <p:cNvPr id="3" name="ZoneTexte 5">
            <a:extLst>
              <a:ext uri="{FF2B5EF4-FFF2-40B4-BE49-F238E27FC236}">
                <a16:creationId xmlns:a16="http://schemas.microsoft.com/office/drawing/2014/main" id="{F8CD8BA3-4735-7023-38ED-1BE9BFCBDD34}"/>
              </a:ext>
            </a:extLst>
          </p:cNvPr>
          <p:cNvSpPr txBox="1"/>
          <p:nvPr/>
        </p:nvSpPr>
        <p:spPr>
          <a:xfrm>
            <a:off x="151477" y="2223573"/>
            <a:ext cx="2198024" cy="615553"/>
          </a:xfrm>
          <a:prstGeom prst="rect">
            <a:avLst/>
          </a:prstGeom>
          <a:solidFill>
            <a:srgbClr val="039F9B"/>
          </a:solidFill>
          <a:ln>
            <a:solidFill>
              <a:schemeClr val="accent5"/>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2. Composition of informality</a:t>
            </a:r>
          </a:p>
        </p:txBody>
      </p:sp>
      <p:sp>
        <p:nvSpPr>
          <p:cNvPr id="4" name="ZoneTexte 5">
            <a:extLst>
              <a:ext uri="{FF2B5EF4-FFF2-40B4-BE49-F238E27FC236}">
                <a16:creationId xmlns:a16="http://schemas.microsoft.com/office/drawing/2014/main" id="{7C86E61E-9D74-D249-DFB6-BEDF18C8090A}"/>
              </a:ext>
            </a:extLst>
          </p:cNvPr>
          <p:cNvSpPr txBox="1"/>
          <p:nvPr/>
        </p:nvSpPr>
        <p:spPr>
          <a:xfrm>
            <a:off x="149178" y="3648608"/>
            <a:ext cx="2198024" cy="615553"/>
          </a:xfrm>
          <a:prstGeom prst="rect">
            <a:avLst/>
          </a:prstGeom>
          <a:solidFill>
            <a:srgbClr val="026664"/>
          </a:solidFill>
          <a:ln>
            <a:solidFill>
              <a:schemeClr val="accent5"/>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4. </a:t>
            </a: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Working conditions &amp; productivity</a:t>
            </a:r>
            <a:endParaRPr kumimoji="0" lang="en"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endParaRPr>
          </a:p>
        </p:txBody>
      </p:sp>
      <p:sp>
        <p:nvSpPr>
          <p:cNvPr id="5" name="ZoneTexte 5">
            <a:extLst>
              <a:ext uri="{FF2B5EF4-FFF2-40B4-BE49-F238E27FC236}">
                <a16:creationId xmlns:a16="http://schemas.microsoft.com/office/drawing/2014/main" id="{A163B26F-436A-E82C-0E3B-B80038E41FAA}"/>
              </a:ext>
            </a:extLst>
          </p:cNvPr>
          <p:cNvSpPr txBox="1"/>
          <p:nvPr/>
        </p:nvSpPr>
        <p:spPr>
          <a:xfrm>
            <a:off x="149178" y="4355890"/>
            <a:ext cx="2198024" cy="615553"/>
          </a:xfrm>
          <a:prstGeom prst="rect">
            <a:avLst/>
          </a:prstGeom>
          <a:solidFill>
            <a:srgbClr val="039F9B"/>
          </a:solidFill>
          <a:ln>
            <a:solidFill>
              <a:schemeClr val="accent5"/>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5. </a:t>
            </a: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Contextual vulnerabilities</a:t>
            </a:r>
          </a:p>
        </p:txBody>
      </p:sp>
      <p:sp>
        <p:nvSpPr>
          <p:cNvPr id="6" name="ZoneTexte 5">
            <a:extLst>
              <a:ext uri="{FF2B5EF4-FFF2-40B4-BE49-F238E27FC236}">
                <a16:creationId xmlns:a16="http://schemas.microsoft.com/office/drawing/2014/main" id="{286F0829-07FA-3E17-B089-CC79F9458391}"/>
              </a:ext>
            </a:extLst>
          </p:cNvPr>
          <p:cNvSpPr txBox="1"/>
          <p:nvPr/>
        </p:nvSpPr>
        <p:spPr>
          <a:xfrm>
            <a:off x="143385" y="5045241"/>
            <a:ext cx="2198024" cy="615553"/>
          </a:xfrm>
          <a:prstGeom prst="rect">
            <a:avLst/>
          </a:prstGeom>
          <a:solidFill>
            <a:srgbClr val="039F9B"/>
          </a:solidFill>
          <a:ln>
            <a:solidFill>
              <a:schemeClr val="accent5"/>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6. </a:t>
            </a:r>
            <a:r>
              <a:rPr kumimoji="0" lang="en" sz="1700" b="1" i="0" u="none" strike="noStrike" kern="1200" cap="none" spc="0" normalizeH="0" baseline="0" noProof="0" dirty="0" err="1">
                <a:ln>
                  <a:noFill/>
                </a:ln>
                <a:solidFill>
                  <a:prstClr val="white"/>
                </a:solidFill>
                <a:effectLst/>
                <a:uLnTx/>
                <a:uFillTx/>
                <a:latin typeface="Calibri" panose="020F0502020204030204"/>
                <a:ea typeface="+mn-ea"/>
                <a:cs typeface="Calibri" panose="020F0502020204030204" pitchFamily="34" charset="0"/>
                <a:sym typeface="Helvetica Neue"/>
              </a:rPr>
              <a:t>Others</a:t>
            </a:r>
            <a:r>
              <a:rPr kumimoji="0" lang="en"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 </a:t>
            </a:r>
            <a:r>
              <a:rPr kumimoji="0" lang="en" sz="1700" b="1" i="0" u="none" strike="noStrike" kern="1200" cap="none" spc="0" normalizeH="0" baseline="0" noProof="0" dirty="0" err="1">
                <a:ln>
                  <a:noFill/>
                </a:ln>
                <a:solidFill>
                  <a:prstClr val="white"/>
                </a:solidFill>
                <a:effectLst/>
                <a:uLnTx/>
                <a:uFillTx/>
                <a:latin typeface="Calibri" panose="020F0502020204030204"/>
                <a:ea typeface="+mn-ea"/>
                <a:cs typeface="Calibri" panose="020F0502020204030204" pitchFamily="34" charset="0"/>
                <a:sym typeface="Helvetica Neue"/>
              </a:rPr>
              <a:t>factors</a:t>
            </a:r>
            <a:r>
              <a:rPr kumimoji="0" lang="en"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 </a:t>
            </a:r>
            <a:r>
              <a:rPr kumimoji="0" lang="en" sz="1700" b="1" i="0" u="none" strike="noStrike" kern="1200" cap="none" spc="0" normalizeH="0" baseline="0" noProof="0" dirty="0" err="1">
                <a:ln>
                  <a:noFill/>
                </a:ln>
                <a:solidFill>
                  <a:prstClr val="white"/>
                </a:solidFill>
                <a:effectLst/>
                <a:uLnTx/>
                <a:uFillTx/>
                <a:latin typeface="Calibri" panose="020F0502020204030204"/>
                <a:ea typeface="+mn-ea"/>
                <a:cs typeface="Calibri" panose="020F0502020204030204" pitchFamily="34" charset="0"/>
                <a:sym typeface="Helvetica Neue"/>
              </a:rPr>
              <a:t>structural</a:t>
            </a:r>
            <a:endPar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endParaRPr>
          </a:p>
        </p:txBody>
      </p:sp>
      <p:sp>
        <p:nvSpPr>
          <p:cNvPr id="7" name="ZoneTexte 5">
            <a:extLst>
              <a:ext uri="{FF2B5EF4-FFF2-40B4-BE49-F238E27FC236}">
                <a16:creationId xmlns:a16="http://schemas.microsoft.com/office/drawing/2014/main" id="{30B2158F-65C3-2315-F5E1-EF8747C74129}"/>
              </a:ext>
            </a:extLst>
          </p:cNvPr>
          <p:cNvSpPr txBox="1"/>
          <p:nvPr/>
        </p:nvSpPr>
        <p:spPr>
          <a:xfrm>
            <a:off x="161276" y="2950464"/>
            <a:ext cx="2198024" cy="615553"/>
          </a:xfrm>
          <a:prstGeom prst="rect">
            <a:avLst/>
          </a:prstGeom>
          <a:solidFill>
            <a:srgbClr val="039F9B"/>
          </a:solidFill>
          <a:ln>
            <a:solidFill>
              <a:schemeClr val="accent5"/>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3. Exposure to informality</a:t>
            </a:r>
            <a:endPar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endParaRPr>
          </a:p>
        </p:txBody>
      </p:sp>
    </p:spTree>
    <p:extLst>
      <p:ext uri="{BB962C8B-B14F-4D97-AF65-F5344CB8AC3E}">
        <p14:creationId xmlns:p14="http://schemas.microsoft.com/office/powerpoint/2010/main" val="389194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up)">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0DD603-A8F1-71E4-EE74-804092B15BD1}"/>
              </a:ext>
            </a:extLst>
          </p:cNvPr>
          <p:cNvSpPr/>
          <p:nvPr/>
        </p:nvSpPr>
        <p:spPr>
          <a:xfrm>
            <a:off x="3087338" y="3976066"/>
            <a:ext cx="6584981" cy="2582483"/>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23" name="Rectangle 22">
            <a:extLst>
              <a:ext uri="{FF2B5EF4-FFF2-40B4-BE49-F238E27FC236}">
                <a16:creationId xmlns:a16="http://schemas.microsoft.com/office/drawing/2014/main" id="{D12C2443-0210-4E54-A31F-1CFB0FBDF0BB}"/>
              </a:ext>
            </a:extLst>
          </p:cNvPr>
          <p:cNvSpPr/>
          <p:nvPr/>
        </p:nvSpPr>
        <p:spPr>
          <a:xfrm>
            <a:off x="3087338" y="1200867"/>
            <a:ext cx="6584982" cy="5347291"/>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8" name="Title 1">
            <a:extLst>
              <a:ext uri="{FF2B5EF4-FFF2-40B4-BE49-F238E27FC236}">
                <a16:creationId xmlns:a16="http://schemas.microsoft.com/office/drawing/2014/main" id="{73A27AB8-70E9-4E96-9749-ECFBE59A2FF0}"/>
              </a:ext>
            </a:extLst>
          </p:cNvPr>
          <p:cNvSpPr>
            <a:spLocks noGrp="1"/>
          </p:cNvSpPr>
          <p:nvPr>
            <p:ph type="title"/>
          </p:nvPr>
        </p:nvSpPr>
        <p:spPr>
          <a:xfrm>
            <a:off x="3087339" y="211650"/>
            <a:ext cx="8989658" cy="519359"/>
          </a:xfrm>
        </p:spPr>
        <p:txBody>
          <a:bodyPr/>
          <a:lstStyle/>
          <a:p>
            <a:r>
              <a:rPr lang="fr-FR" sz="3200" b="0" dirty="0">
                <a:solidFill>
                  <a:srgbClr val="026866"/>
                </a:solidFill>
                <a:latin typeface="Calibri" panose="020F0502020204030204" pitchFamily="34" charset="0"/>
                <a:ea typeface="Verdana" panose="020B0604030504040204" pitchFamily="34" charset="0"/>
                <a:cs typeface="Calibri" panose="020F0502020204030204" pitchFamily="34" charset="0"/>
              </a:rPr>
              <a:t>Scope: </a:t>
            </a:r>
            <a:r>
              <a:rPr lang="fr-FR" sz="3200" b="0" dirty="0" err="1">
                <a:solidFill>
                  <a:srgbClr val="026866"/>
                </a:solidFill>
                <a:latin typeface="Calibri" panose="020F0502020204030204" pitchFamily="34" charset="0"/>
                <a:ea typeface="Verdana" panose="020B0604030504040204" pitchFamily="34" charset="0"/>
                <a:cs typeface="Calibri" panose="020F0502020204030204" pitchFamily="34" charset="0"/>
              </a:rPr>
              <a:t>Working</a:t>
            </a:r>
            <a:r>
              <a:rPr lang="fr-FR" sz="3200" b="0" dirty="0">
                <a:solidFill>
                  <a:srgbClr val="026866"/>
                </a:solidFill>
                <a:latin typeface="Calibri" panose="020F0502020204030204" pitchFamily="34" charset="0"/>
                <a:ea typeface="Verdana" panose="020B0604030504040204" pitchFamily="34" charset="0"/>
                <a:cs typeface="Calibri" panose="020F0502020204030204" pitchFamily="34" charset="0"/>
              </a:rPr>
              <a:t> conditions and </a:t>
            </a:r>
            <a:r>
              <a:rPr lang="fr-FR" sz="3200" b="0" dirty="0" err="1">
                <a:solidFill>
                  <a:srgbClr val="026866"/>
                </a:solidFill>
                <a:latin typeface="Calibri" panose="020F0502020204030204" pitchFamily="34" charset="0"/>
                <a:ea typeface="Verdana" panose="020B0604030504040204" pitchFamily="34" charset="0"/>
                <a:cs typeface="Calibri" panose="020F0502020204030204" pitchFamily="34" charset="0"/>
              </a:rPr>
              <a:t>levels</a:t>
            </a:r>
            <a:r>
              <a:rPr lang="fr-FR" sz="3200" b="0" dirty="0">
                <a:solidFill>
                  <a:srgbClr val="026866"/>
                </a:solidFill>
                <a:latin typeface="Calibri" panose="020F0502020204030204" pitchFamily="34" charset="0"/>
                <a:ea typeface="Verdana" panose="020B0604030504040204" pitchFamily="34" charset="0"/>
                <a:cs typeface="Calibri" panose="020F0502020204030204" pitchFamily="34" charset="0"/>
              </a:rPr>
              <a:t> of protection</a:t>
            </a:r>
            <a:endParaRPr lang="en-GB" sz="3200" b="0" dirty="0">
              <a:solidFill>
                <a:schemeClr val="accent5">
                  <a:lumMod val="50000"/>
                </a:schemeClr>
              </a:solidFill>
              <a:latin typeface="Verdana" panose="020B0604030504040204" pitchFamily="34" charset="0"/>
              <a:ea typeface="Verdana" panose="020B0604030504040204" pitchFamily="34" charset="0"/>
            </a:endParaRPr>
          </a:p>
        </p:txBody>
      </p:sp>
      <p:sp>
        <p:nvSpPr>
          <p:cNvPr id="14" name="Rectangle 13">
            <a:extLst>
              <a:ext uri="{FF2B5EF4-FFF2-40B4-BE49-F238E27FC236}">
                <a16:creationId xmlns:a16="http://schemas.microsoft.com/office/drawing/2014/main" id="{15370A6C-5735-4756-861C-DF62BB579ED2}"/>
              </a:ext>
            </a:extLst>
          </p:cNvPr>
          <p:cNvSpPr/>
          <p:nvPr/>
        </p:nvSpPr>
        <p:spPr>
          <a:xfrm>
            <a:off x="131187" y="6181494"/>
            <a:ext cx="2116576" cy="36666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Dimensions 4</a:t>
            </a:r>
            <a:r>
              <a:rPr kumimoji="0" lang="fr-FR" sz="1800" b="1" i="0" u="none" strike="noStrike" kern="1200" cap="none" spc="0" normalizeH="0" baseline="0" noProof="0" dirty="0">
                <a:ln>
                  <a:noFill/>
                </a:ln>
                <a:solidFill>
                  <a:srgbClr val="FFFFFF"/>
                </a:solidFill>
                <a:effectLst/>
                <a:uLnTx/>
                <a:uFillTx/>
                <a:latin typeface="Arial" panose="020B0604020202020204"/>
                <a:ea typeface="+mn-ea"/>
                <a:cs typeface="+mn-cs"/>
              </a:rPr>
              <a:t>, 5</a:t>
            </a:r>
            <a:endPar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Flèche : droite 17">
            <a:extLst>
              <a:ext uri="{FF2B5EF4-FFF2-40B4-BE49-F238E27FC236}">
                <a16:creationId xmlns:a16="http://schemas.microsoft.com/office/drawing/2014/main" id="{E58A95C2-7D96-A189-31FF-27FFFAB51174}"/>
              </a:ext>
            </a:extLst>
          </p:cNvPr>
          <p:cNvSpPr/>
          <p:nvPr/>
        </p:nvSpPr>
        <p:spPr>
          <a:xfrm>
            <a:off x="108857" y="21315"/>
            <a:ext cx="1955375" cy="845153"/>
          </a:xfrm>
          <a:prstGeom prst="rightArrow">
            <a:avLst>
              <a:gd name="adj1" fmla="val 66062"/>
              <a:gd name="adj2" fmla="val 50000"/>
            </a:avLst>
          </a:prstGeom>
          <a:solidFill>
            <a:srgbClr val="0495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FFFFFF"/>
                </a:solidFill>
                <a:effectLst/>
                <a:uLnTx/>
                <a:uFillTx/>
                <a:latin typeface="Arial" panose="020B0604020202020204"/>
                <a:ea typeface="+mn-ea"/>
                <a:cs typeface="+mn-cs"/>
              </a:rPr>
              <a:t>Informal </a:t>
            </a:r>
            <a:r>
              <a:rPr kumimoji="0" lang="fr-FR" sz="1600" b="0" i="0" u="none" strike="noStrike" kern="1200" cap="none" spc="0" normalizeH="0" baseline="0" noProof="0" dirty="0" err="1">
                <a:ln>
                  <a:noFill/>
                </a:ln>
                <a:solidFill>
                  <a:srgbClr val="FFFFFF"/>
                </a:solidFill>
                <a:effectLst/>
                <a:uLnTx/>
                <a:uFillTx/>
                <a:latin typeface="Arial" panose="020B0604020202020204"/>
                <a:ea typeface="+mn-ea"/>
                <a:cs typeface="+mn-cs"/>
              </a:rPr>
              <a:t>employment</a:t>
            </a:r>
            <a:endParaRPr kumimoji="0" lang="fr-FR"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A7888CDD-4EEA-4DF8-3FD6-B4AA21BDE3CC}"/>
              </a:ext>
            </a:extLst>
          </p:cNvPr>
          <p:cNvSpPr/>
          <p:nvPr/>
        </p:nvSpPr>
        <p:spPr>
          <a:xfrm>
            <a:off x="3474681" y="3672589"/>
            <a:ext cx="5470027" cy="59960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5. </a:t>
            </a:r>
            <a:r>
              <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rPr>
              <a:t>Contextual vulnerabilities</a:t>
            </a: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A11C094-0C8B-3CBF-223E-78C8F78D3FFE}"/>
              </a:ext>
            </a:extLst>
          </p:cNvPr>
          <p:cNvSpPr/>
          <p:nvPr/>
        </p:nvSpPr>
        <p:spPr>
          <a:xfrm>
            <a:off x="3483429" y="838200"/>
            <a:ext cx="5461279" cy="905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4. </a:t>
            </a:r>
            <a:r>
              <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rPr>
              <a:t>Levels of protection </a:t>
            </a: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and </a:t>
            </a:r>
            <a:r>
              <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rPr>
              <a:t>working conditions</a:t>
            </a: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 for those in informal versus formal employment </a:t>
            </a:r>
          </a:p>
        </p:txBody>
      </p:sp>
      <p:sp>
        <p:nvSpPr>
          <p:cNvPr id="16" name="TextBox 15">
            <a:extLst>
              <a:ext uri="{FF2B5EF4-FFF2-40B4-BE49-F238E27FC236}">
                <a16:creationId xmlns:a16="http://schemas.microsoft.com/office/drawing/2014/main" id="{CF4956BA-9545-1FF1-4EB2-3D5E6D16E1C3}"/>
              </a:ext>
            </a:extLst>
          </p:cNvPr>
          <p:cNvSpPr txBox="1"/>
          <p:nvPr/>
        </p:nvSpPr>
        <p:spPr>
          <a:xfrm>
            <a:off x="3098320" y="1863523"/>
            <a:ext cx="6162911" cy="150554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
                <a:srgbClr val="05D2D2">
                  <a:lumMod val="50000"/>
                </a:srgbClr>
              </a:buClr>
              <a:buSzTx/>
              <a:buFont typeface="Wingdings 2" panose="05020102010507070707" pitchFamily="18" charset="2"/>
              <a:buChar char="Î"/>
              <a:tabLst/>
              <a:defRPr/>
            </a:pPr>
            <a:r>
              <a:rPr kumimoji="0" lang="en-US" sz="1800" b="0" i="0" u="none" strike="noStrike" kern="1200" cap="none" spc="0" normalizeH="0" baseline="0" noProof="0" dirty="0">
                <a:ln>
                  <a:noFill/>
                </a:ln>
                <a:solidFill>
                  <a:srgbClr val="05D2D2">
                    <a:lumMod val="50000"/>
                  </a:srgbClr>
                </a:solidFill>
                <a:effectLst/>
                <a:uLnTx/>
                <a:uFillTx/>
                <a:latin typeface="Calibri" panose="020F0502020204030204" pitchFamily="34" charset="0"/>
                <a:ea typeface="+mn-ea"/>
                <a:cs typeface="Calibri" panose="020F0502020204030204" pitchFamily="34" charset="0"/>
              </a:rPr>
              <a:t>Objectives </a:t>
            </a:r>
          </a:p>
          <a:p>
            <a:pPr marL="444500" marR="0" lvl="1" indent="-358775" algn="l" defTabSz="914400" rtl="0" eaLnBrk="1" fontAlgn="auto" latinLnBrk="0" hangingPunct="1">
              <a:lnSpc>
                <a:spcPct val="100000"/>
              </a:lnSpc>
              <a:spcBef>
                <a:spcPts val="0"/>
              </a:spcBef>
              <a:spcAft>
                <a:spcPts val="100"/>
              </a:spcAft>
              <a:buClr>
                <a:srgbClr val="05D2D2">
                  <a:lumMod val="50000"/>
                </a:srgbClr>
              </a:buClr>
              <a:buSzTx/>
              <a:buFont typeface="Wingdings 2" panose="05020102010507070707" pitchFamily="18" charset="2"/>
              <a:buChar char="Î"/>
              <a:tabLst/>
              <a:defRPr/>
            </a:pPr>
            <a:r>
              <a:rPr kumimoji="0" lang="en-GB"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Identify/assess levels of protection and vulnerabilities associated to the person’s main job </a:t>
            </a:r>
          </a:p>
          <a:p>
            <a:pPr marL="444500" marR="0" lvl="1" indent="-358775" algn="l" defTabSz="914400" rtl="0" eaLnBrk="1" fontAlgn="auto" latinLnBrk="0" hangingPunct="1">
              <a:lnSpc>
                <a:spcPct val="100000"/>
              </a:lnSpc>
              <a:spcBef>
                <a:spcPts val="0"/>
              </a:spcBef>
              <a:spcAft>
                <a:spcPts val="100"/>
              </a:spcAft>
              <a:buClr>
                <a:srgbClr val="05D2D2">
                  <a:lumMod val="50000"/>
                </a:srgbClr>
              </a:buClr>
              <a:buSzTx/>
              <a:buFont typeface="Wingdings 2" panose="05020102010507070707" pitchFamily="18" charset="2"/>
              <a:buChar char="Î"/>
              <a:tabLst/>
              <a:defRPr/>
            </a:pPr>
            <a:r>
              <a:rPr kumimoji="0" lang="en-GB"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Assess working conditions or the extent of decent work deficits among persons having informal jobs or having formal jobs</a:t>
            </a:r>
          </a:p>
        </p:txBody>
      </p:sp>
      <p:sp>
        <p:nvSpPr>
          <p:cNvPr id="17" name="TextBox 16">
            <a:extLst>
              <a:ext uri="{FF2B5EF4-FFF2-40B4-BE49-F238E27FC236}">
                <a16:creationId xmlns:a16="http://schemas.microsoft.com/office/drawing/2014/main" id="{359C4FE7-2686-629C-5E8D-05F6B08008A6}"/>
              </a:ext>
            </a:extLst>
          </p:cNvPr>
          <p:cNvSpPr txBox="1"/>
          <p:nvPr/>
        </p:nvSpPr>
        <p:spPr>
          <a:xfrm>
            <a:off x="3159999" y="4502621"/>
            <a:ext cx="6512319" cy="176715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
                <a:srgbClr val="05D2D2">
                  <a:lumMod val="50000"/>
                </a:srgbClr>
              </a:buClr>
              <a:buSzTx/>
              <a:buFont typeface="Wingdings 2" panose="05020102010507070707" pitchFamily="18" charset="2"/>
              <a:buChar char="Î"/>
              <a:tabLst/>
              <a:defRPr/>
            </a:pPr>
            <a:r>
              <a:rPr kumimoji="0" lang="en-US" sz="1800" b="0" i="0" u="none" strike="noStrike" kern="1200" cap="none" spc="0" normalizeH="0" baseline="0" noProof="0" dirty="0">
                <a:ln>
                  <a:noFill/>
                </a:ln>
                <a:solidFill>
                  <a:srgbClr val="05D2D2">
                    <a:lumMod val="50000"/>
                  </a:srgbClr>
                </a:solidFill>
                <a:effectLst/>
                <a:uLnTx/>
                <a:uFillTx/>
                <a:latin typeface="Calibri" panose="020F0502020204030204" pitchFamily="34" charset="0"/>
                <a:ea typeface="+mn-ea"/>
                <a:cs typeface="Calibri" panose="020F0502020204030204" pitchFamily="34" charset="0"/>
              </a:rPr>
              <a:t>Objectives </a:t>
            </a:r>
          </a:p>
          <a:p>
            <a:pPr marL="444500" marR="0" lvl="1" indent="-358775" algn="l" defTabSz="914400" rtl="0" eaLnBrk="1" fontAlgn="auto" latinLnBrk="0" hangingPunct="1">
              <a:lnSpc>
                <a:spcPct val="100000"/>
              </a:lnSpc>
              <a:spcBef>
                <a:spcPts val="0"/>
              </a:spcBef>
              <a:spcAft>
                <a:spcPts val="100"/>
              </a:spcAft>
              <a:buClr>
                <a:srgbClr val="05D2D2">
                  <a:lumMod val="50000"/>
                </a:srgbClr>
              </a:buClr>
              <a:buSzTx/>
              <a:buFont typeface="Wingdings 2" panose="05020102010507070707" pitchFamily="18" charset="2"/>
              <a:buChar char="Î"/>
              <a:tabLst/>
              <a:defRPr/>
            </a:pPr>
            <a:r>
              <a:rPr kumimoji="0" lang="en-GB"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Complements the assessment at the individual level of personal and job-related features and vulnerabilities (dimension 4)</a:t>
            </a:r>
          </a:p>
          <a:p>
            <a:pPr marL="444500" marR="0" lvl="1" indent="-358775" algn="l" defTabSz="914400" rtl="0" eaLnBrk="1" fontAlgn="auto" latinLnBrk="0" hangingPunct="1">
              <a:lnSpc>
                <a:spcPct val="100000"/>
              </a:lnSpc>
              <a:spcBef>
                <a:spcPts val="0"/>
              </a:spcBef>
              <a:spcAft>
                <a:spcPts val="100"/>
              </a:spcAft>
              <a:buClr>
                <a:srgbClr val="05D2D2">
                  <a:lumMod val="50000"/>
                </a:srgbClr>
              </a:buClr>
              <a:buSzTx/>
              <a:buFont typeface="Wingdings 2" panose="05020102010507070707" pitchFamily="18" charset="2"/>
              <a:buChar char="Î"/>
              <a:tabLst/>
              <a:defRPr/>
            </a:pPr>
            <a:r>
              <a:rPr kumimoji="0" lang="en-GB"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A broader assessment at the household level of </a:t>
            </a:r>
            <a:r>
              <a:rPr kumimoji="0" lang="en-GB" sz="17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intra-household vulnerabilities and opportunities</a:t>
            </a:r>
            <a:r>
              <a:rPr kumimoji="0" lang="en-GB"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It considers risks and factors beyond the world of work and beyond decent work deficits. </a:t>
            </a:r>
          </a:p>
        </p:txBody>
      </p:sp>
      <p:sp>
        <p:nvSpPr>
          <p:cNvPr id="2" name="ZoneTexte 5">
            <a:extLst>
              <a:ext uri="{FF2B5EF4-FFF2-40B4-BE49-F238E27FC236}">
                <a16:creationId xmlns:a16="http://schemas.microsoft.com/office/drawing/2014/main" id="{EAADC753-AA7C-C721-B3A6-64850AE71797}"/>
              </a:ext>
            </a:extLst>
          </p:cNvPr>
          <p:cNvSpPr txBox="1"/>
          <p:nvPr/>
        </p:nvSpPr>
        <p:spPr>
          <a:xfrm>
            <a:off x="181269" y="1784596"/>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1. Extent of informality</a:t>
            </a:r>
          </a:p>
        </p:txBody>
      </p:sp>
      <p:sp>
        <p:nvSpPr>
          <p:cNvPr id="3" name="ZoneTexte 5">
            <a:extLst>
              <a:ext uri="{FF2B5EF4-FFF2-40B4-BE49-F238E27FC236}">
                <a16:creationId xmlns:a16="http://schemas.microsoft.com/office/drawing/2014/main" id="{58FDC9D4-32C6-798A-76ED-DEA8650358F7}"/>
              </a:ext>
            </a:extLst>
          </p:cNvPr>
          <p:cNvSpPr txBox="1"/>
          <p:nvPr/>
        </p:nvSpPr>
        <p:spPr>
          <a:xfrm>
            <a:off x="181269" y="2423479"/>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2. Composition of informality</a:t>
            </a:r>
          </a:p>
        </p:txBody>
      </p:sp>
      <p:sp>
        <p:nvSpPr>
          <p:cNvPr id="4" name="ZoneTexte 5">
            <a:extLst>
              <a:ext uri="{FF2B5EF4-FFF2-40B4-BE49-F238E27FC236}">
                <a16:creationId xmlns:a16="http://schemas.microsoft.com/office/drawing/2014/main" id="{54AE3123-1142-0868-E4E7-67ABA6DEE227}"/>
              </a:ext>
            </a:extLst>
          </p:cNvPr>
          <p:cNvSpPr txBox="1"/>
          <p:nvPr/>
        </p:nvSpPr>
        <p:spPr>
          <a:xfrm>
            <a:off x="181269" y="3701245"/>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4. Working conditions &amp; productivity</a:t>
            </a:r>
          </a:p>
        </p:txBody>
      </p:sp>
      <p:sp>
        <p:nvSpPr>
          <p:cNvPr id="9" name="ZoneTexte 5">
            <a:extLst>
              <a:ext uri="{FF2B5EF4-FFF2-40B4-BE49-F238E27FC236}">
                <a16:creationId xmlns:a16="http://schemas.microsoft.com/office/drawing/2014/main" id="{9AB8099A-8602-D163-DB7B-AE8801A9F573}"/>
              </a:ext>
            </a:extLst>
          </p:cNvPr>
          <p:cNvSpPr txBox="1"/>
          <p:nvPr/>
        </p:nvSpPr>
        <p:spPr>
          <a:xfrm>
            <a:off x="181269" y="4340128"/>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5. Contextual vulnerability</a:t>
            </a:r>
          </a:p>
        </p:txBody>
      </p:sp>
      <p:sp>
        <p:nvSpPr>
          <p:cNvPr id="12" name="ZoneTexte 5">
            <a:extLst>
              <a:ext uri="{FF2B5EF4-FFF2-40B4-BE49-F238E27FC236}">
                <a16:creationId xmlns:a16="http://schemas.microsoft.com/office/drawing/2014/main" id="{4F00EC05-0BE8-2920-4940-D771B5E40551}"/>
              </a:ext>
            </a:extLst>
          </p:cNvPr>
          <p:cNvSpPr txBox="1"/>
          <p:nvPr/>
        </p:nvSpPr>
        <p:spPr>
          <a:xfrm>
            <a:off x="181269" y="4979013"/>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6. Other structural factors</a:t>
            </a:r>
          </a:p>
        </p:txBody>
      </p:sp>
      <p:sp>
        <p:nvSpPr>
          <p:cNvPr id="13" name="ZoneTexte 2">
            <a:extLst>
              <a:ext uri="{FF2B5EF4-FFF2-40B4-BE49-F238E27FC236}">
                <a16:creationId xmlns:a16="http://schemas.microsoft.com/office/drawing/2014/main" id="{7B419308-6F73-F720-3EE9-F314EE1D45FB}"/>
              </a:ext>
            </a:extLst>
          </p:cNvPr>
          <p:cNvSpPr txBox="1"/>
          <p:nvPr/>
        </p:nvSpPr>
        <p:spPr>
          <a:xfrm>
            <a:off x="108857" y="1374439"/>
            <a:ext cx="21477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Main dimensions</a:t>
            </a:r>
          </a:p>
        </p:txBody>
      </p:sp>
      <p:sp>
        <p:nvSpPr>
          <p:cNvPr id="15" name="ZoneTexte 5">
            <a:extLst>
              <a:ext uri="{FF2B5EF4-FFF2-40B4-BE49-F238E27FC236}">
                <a16:creationId xmlns:a16="http://schemas.microsoft.com/office/drawing/2014/main" id="{1D9515DC-3CA9-BCDB-F07D-2E42683AE027}"/>
              </a:ext>
            </a:extLst>
          </p:cNvPr>
          <p:cNvSpPr txBox="1"/>
          <p:nvPr/>
        </p:nvSpPr>
        <p:spPr>
          <a:xfrm>
            <a:off x="181269" y="3062362"/>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3. Exposure to informality</a:t>
            </a:r>
          </a:p>
        </p:txBody>
      </p:sp>
      <p:sp>
        <p:nvSpPr>
          <p:cNvPr id="19" name="ZoneTexte 5">
            <a:extLst>
              <a:ext uri="{FF2B5EF4-FFF2-40B4-BE49-F238E27FC236}">
                <a16:creationId xmlns:a16="http://schemas.microsoft.com/office/drawing/2014/main" id="{2A2AF178-3722-4219-96A7-ED14C54A1852}"/>
              </a:ext>
            </a:extLst>
          </p:cNvPr>
          <p:cNvSpPr txBox="1"/>
          <p:nvPr/>
        </p:nvSpPr>
        <p:spPr>
          <a:xfrm>
            <a:off x="181269" y="3710405"/>
            <a:ext cx="2066494" cy="584775"/>
          </a:xfrm>
          <a:prstGeom prst="rect">
            <a:avLst/>
          </a:prstGeom>
          <a:solidFill>
            <a:srgbClr val="026664"/>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4. Working conditions &amp; productivity</a:t>
            </a:r>
          </a:p>
        </p:txBody>
      </p:sp>
      <p:sp>
        <p:nvSpPr>
          <p:cNvPr id="20" name="ZoneTexte 5">
            <a:extLst>
              <a:ext uri="{FF2B5EF4-FFF2-40B4-BE49-F238E27FC236}">
                <a16:creationId xmlns:a16="http://schemas.microsoft.com/office/drawing/2014/main" id="{520F5B5B-6C43-DFBF-5E71-2E50EC996B39}"/>
              </a:ext>
            </a:extLst>
          </p:cNvPr>
          <p:cNvSpPr txBox="1"/>
          <p:nvPr/>
        </p:nvSpPr>
        <p:spPr>
          <a:xfrm>
            <a:off x="181269" y="4340128"/>
            <a:ext cx="2066494" cy="584775"/>
          </a:xfrm>
          <a:prstGeom prst="rect">
            <a:avLst/>
          </a:prstGeom>
          <a:solidFill>
            <a:srgbClr val="026664"/>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5. Contextual vulnerability</a:t>
            </a:r>
          </a:p>
        </p:txBody>
      </p:sp>
    </p:spTree>
    <p:extLst>
      <p:ext uri="{BB962C8B-B14F-4D97-AF65-F5344CB8AC3E}">
        <p14:creationId xmlns:p14="http://schemas.microsoft.com/office/powerpoint/2010/main" val="213285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par>
                                <p:cTn id="8" presetID="1"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16" grpId="0"/>
      <p:bldP spid="17" grpId="0"/>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3A27AB8-70E9-4E96-9749-ECFBE59A2FF0}"/>
              </a:ext>
            </a:extLst>
          </p:cNvPr>
          <p:cNvSpPr>
            <a:spLocks noGrp="1"/>
          </p:cNvSpPr>
          <p:nvPr>
            <p:ph type="title"/>
          </p:nvPr>
        </p:nvSpPr>
        <p:spPr>
          <a:xfrm>
            <a:off x="2242507" y="460128"/>
            <a:ext cx="9949493" cy="437311"/>
          </a:xfrm>
        </p:spPr>
        <p:txBody>
          <a:bodyPr/>
          <a:lstStyle/>
          <a:p>
            <a:r>
              <a:rPr lang="en-GB" sz="2800" b="0" dirty="0"/>
              <a:t>Formality/informality and levels of protection</a:t>
            </a:r>
          </a:p>
        </p:txBody>
      </p:sp>
      <p:cxnSp>
        <p:nvCxnSpPr>
          <p:cNvPr id="44" name="Connecteur droit avec flèche 14">
            <a:extLst>
              <a:ext uri="{FF2B5EF4-FFF2-40B4-BE49-F238E27FC236}">
                <a16:creationId xmlns:a16="http://schemas.microsoft.com/office/drawing/2014/main" id="{EFCC85D9-7B39-0C65-8B98-166DA9EADDB4}"/>
              </a:ext>
            </a:extLst>
          </p:cNvPr>
          <p:cNvCxnSpPr>
            <a:cxnSpLocks/>
            <a:stCxn id="47" idx="3"/>
            <a:endCxn id="48" idx="2"/>
          </p:cNvCxnSpPr>
          <p:nvPr/>
        </p:nvCxnSpPr>
        <p:spPr>
          <a:xfrm flipV="1">
            <a:off x="844731" y="3642859"/>
            <a:ext cx="10505338" cy="56086"/>
          </a:xfrm>
          <a:prstGeom prst="straightConnector1">
            <a:avLst/>
          </a:prstGeom>
          <a:ln w="28575">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grpSp>
        <p:nvGrpSpPr>
          <p:cNvPr id="45" name="Groupe 48">
            <a:extLst>
              <a:ext uri="{FF2B5EF4-FFF2-40B4-BE49-F238E27FC236}">
                <a16:creationId xmlns:a16="http://schemas.microsoft.com/office/drawing/2014/main" id="{789197BF-1EFA-2D1F-31E2-14A1A5962EF3}"/>
              </a:ext>
            </a:extLst>
          </p:cNvPr>
          <p:cNvGrpSpPr/>
          <p:nvPr/>
        </p:nvGrpSpPr>
        <p:grpSpPr>
          <a:xfrm>
            <a:off x="445935" y="3006618"/>
            <a:ext cx="11666895" cy="926077"/>
            <a:chOff x="-2287001" y="3032680"/>
            <a:chExt cx="14992386" cy="1367292"/>
          </a:xfrm>
        </p:grpSpPr>
        <p:sp>
          <p:nvSpPr>
            <p:cNvPr id="46" name="ZoneTexte 16">
              <a:extLst>
                <a:ext uri="{FF2B5EF4-FFF2-40B4-BE49-F238E27FC236}">
                  <a16:creationId xmlns:a16="http://schemas.microsoft.com/office/drawing/2014/main" id="{0BAF8903-F32E-2D89-940C-659424435D80}"/>
                </a:ext>
              </a:extLst>
            </p:cNvPr>
            <p:cNvSpPr txBox="1"/>
            <p:nvPr/>
          </p:nvSpPr>
          <p:spPr>
            <a:xfrm>
              <a:off x="9218860" y="3032680"/>
              <a:ext cx="3486525" cy="844924"/>
            </a:xfrm>
            <a:prstGeom prst="rect">
              <a:avLst/>
            </a:prstGeom>
            <a:noFill/>
          </p:spPr>
          <p:txBody>
            <a:bodyPr wrap="square">
              <a:spAutoFit/>
            </a:bodyPr>
            <a:lstStyle/>
            <a:p>
              <a:pPr marL="0" marR="0" lvl="0" indent="0" algn="l" defTabSz="619323" rtl="0" eaLnBrk="1" fontAlgn="auto" latinLnBrk="0" hangingPunct="1">
                <a:lnSpc>
                  <a:spcPct val="115000"/>
                </a:lnSpc>
                <a:spcBef>
                  <a:spcPts val="0"/>
                </a:spcBef>
                <a:spcAft>
                  <a:spcPts val="677"/>
                </a:spcAft>
                <a:buClrTx/>
                <a:buSzTx/>
                <a:buFontTx/>
                <a:buNone/>
                <a:tabLst/>
                <a:defRPr/>
              </a:pPr>
              <a:r>
                <a:rPr kumimoji="0" lang="en-GB" sz="1400" b="1" i="0" u="none" strike="noStrike" kern="1200" cap="none" spc="0" normalizeH="0" baseline="0" noProof="0" dirty="0">
                  <a:ln>
                    <a:noFill/>
                  </a:ln>
                  <a:solidFill>
                    <a:srgbClr val="C00000"/>
                  </a:solidFill>
                  <a:effectLst/>
                  <a:uLnTx/>
                  <a:uFillTx/>
                  <a:latin typeface="Noto Sans" panose="020B0502040504020204" pitchFamily="34" charset="0"/>
                  <a:ea typeface="Noto Sans" panose="020B0502040504020204" pitchFamily="34" charset="0"/>
                  <a:cs typeface="Noto Sans" panose="020B0502040504020204" pitchFamily="34" charset="0"/>
                </a:rPr>
                <a:t>Level of protection </a:t>
              </a:r>
              <a:r>
                <a:rPr kumimoji="0" lang="en-GB" sz="1400" b="0" i="0" u="none" strike="noStrike" kern="1200" cap="none" spc="0" normalizeH="0" baseline="0" noProof="0" dirty="0">
                  <a:ln>
                    <a:noFill/>
                  </a:ln>
                  <a:solidFill>
                    <a:srgbClr val="C00000"/>
                  </a:solidFill>
                  <a:effectLst/>
                  <a:uLnTx/>
                  <a:uFillTx/>
                  <a:latin typeface="Noto Sans" panose="020B0502040504020204" pitchFamily="34" charset="0"/>
                  <a:ea typeface="Noto Sans" panose="020B0502040504020204" pitchFamily="34" charset="0"/>
                  <a:cs typeface="Noto Sans" panose="020B0502040504020204" pitchFamily="34" charset="0"/>
                </a:rPr>
                <a:t>against economic and personal risks</a:t>
              </a:r>
            </a:p>
          </p:txBody>
        </p:sp>
        <p:sp>
          <p:nvSpPr>
            <p:cNvPr id="47" name="ZoneTexte 19">
              <a:extLst>
                <a:ext uri="{FF2B5EF4-FFF2-40B4-BE49-F238E27FC236}">
                  <a16:creationId xmlns:a16="http://schemas.microsoft.com/office/drawing/2014/main" id="{C9FAEA2E-246D-DEF6-B769-4EFD985E3F4E}"/>
                </a:ext>
              </a:extLst>
            </p:cNvPr>
            <p:cNvSpPr txBox="1"/>
            <p:nvPr/>
          </p:nvSpPr>
          <p:spPr>
            <a:xfrm>
              <a:off x="-2287001" y="3709739"/>
              <a:ext cx="512467" cy="690233"/>
            </a:xfrm>
            <a:prstGeom prst="rect">
              <a:avLst/>
            </a:prstGeom>
            <a:noFill/>
          </p:spPr>
          <p:txBody>
            <a:bodyPr wrap="square" rtlCol="0">
              <a:spAutoFit/>
            </a:bodyPr>
            <a:lstStyle/>
            <a:p>
              <a:pPr marL="0" marR="0" lvl="0" indent="0" algn="l" defTabSz="619323"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Noto Sans" panose="020B0502040504020204" pitchFamily="34" charset="0"/>
                  <a:ea typeface="Noto Sans" panose="020B0502040504020204" pitchFamily="34" charset="0"/>
                  <a:cs typeface="Noto Sans" panose="020B0502040504020204" pitchFamily="34" charset="0"/>
                </a:rPr>
                <a:t>-</a:t>
              </a:r>
              <a:endParaRPr kumimoji="0" lang="en-GB" sz="1200" b="1" i="0" u="none" strike="noStrike" kern="1200" cap="none" spc="0" normalizeH="0" baseline="0" noProof="0" dirty="0">
                <a:ln>
                  <a:noFill/>
                </a:ln>
                <a:solidFill>
                  <a:srgbClr val="C00000"/>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48" name="ZoneTexte 22">
              <a:extLst>
                <a:ext uri="{FF2B5EF4-FFF2-40B4-BE49-F238E27FC236}">
                  <a16:creationId xmlns:a16="http://schemas.microsoft.com/office/drawing/2014/main" id="{C7ED4FC8-987E-E6A2-6710-7CA36694CE21}"/>
                </a:ext>
              </a:extLst>
            </p:cNvPr>
            <p:cNvSpPr txBox="1"/>
            <p:nvPr/>
          </p:nvSpPr>
          <p:spPr>
            <a:xfrm rot="5400000">
              <a:off x="11814091" y="3626931"/>
              <a:ext cx="512466" cy="690232"/>
            </a:xfrm>
            <a:prstGeom prst="rect">
              <a:avLst/>
            </a:prstGeom>
            <a:noFill/>
          </p:spPr>
          <p:txBody>
            <a:bodyPr wrap="square" rtlCol="0">
              <a:spAutoFit/>
            </a:bodyPr>
            <a:lstStyle/>
            <a:p>
              <a:pPr marL="0" marR="0" lvl="0" indent="0" algn="l" defTabSz="619323"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Noto Sans" panose="020B0502040504020204" pitchFamily="34" charset="0"/>
                  <a:ea typeface="Noto Sans" panose="020B0502040504020204" pitchFamily="34" charset="0"/>
                  <a:cs typeface="Noto Sans" panose="020B0502040504020204" pitchFamily="34" charset="0"/>
                </a:rPr>
                <a:t>+</a:t>
              </a:r>
              <a:endParaRPr kumimoji="0" lang="en-GB" sz="1200" b="1" i="0" u="none" strike="noStrike" kern="1200" cap="none" spc="0" normalizeH="0" baseline="0" noProof="0" dirty="0">
                <a:ln>
                  <a:noFill/>
                </a:ln>
                <a:solidFill>
                  <a:srgbClr val="C00000"/>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grpSp>
      <p:sp>
        <p:nvSpPr>
          <p:cNvPr id="50" name="ZoneTexte 17">
            <a:extLst>
              <a:ext uri="{FF2B5EF4-FFF2-40B4-BE49-F238E27FC236}">
                <a16:creationId xmlns:a16="http://schemas.microsoft.com/office/drawing/2014/main" id="{9274EB18-4F83-736C-9C3C-06F137C2E831}"/>
              </a:ext>
            </a:extLst>
          </p:cNvPr>
          <p:cNvSpPr txBox="1"/>
          <p:nvPr/>
        </p:nvSpPr>
        <p:spPr>
          <a:xfrm>
            <a:off x="5341086" y="1650407"/>
            <a:ext cx="347098" cy="467500"/>
          </a:xfrm>
          <a:prstGeom prst="rect">
            <a:avLst/>
          </a:prstGeom>
          <a:noFill/>
        </p:spPr>
        <p:txBody>
          <a:bodyPr wrap="square" rtlCol="0">
            <a:spAutoFit/>
          </a:bodyPr>
          <a:lstStyle/>
          <a:p>
            <a:pPr marL="0" marR="0" lvl="0" indent="0" algn="l" defTabSz="619323"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a:t>
            </a:r>
            <a:endParaRPr kumimoji="0" lang="en-GB" sz="1200" b="1"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51" name="ZoneTexte 21">
            <a:extLst>
              <a:ext uri="{FF2B5EF4-FFF2-40B4-BE49-F238E27FC236}">
                <a16:creationId xmlns:a16="http://schemas.microsoft.com/office/drawing/2014/main" id="{59D0D95B-F0AE-A286-093B-EF9AC3F1BC24}"/>
              </a:ext>
            </a:extLst>
          </p:cNvPr>
          <p:cNvSpPr txBox="1"/>
          <p:nvPr/>
        </p:nvSpPr>
        <p:spPr>
          <a:xfrm>
            <a:off x="2515661" y="6105346"/>
            <a:ext cx="2372611" cy="640816"/>
          </a:xfrm>
          <a:prstGeom prst="rect">
            <a:avLst/>
          </a:prstGeom>
          <a:noFill/>
        </p:spPr>
        <p:txBody>
          <a:bodyPr wrap="square">
            <a:spAutoFit/>
          </a:bodyPr>
          <a:lstStyle/>
          <a:p>
            <a:pPr marL="0" marR="0" lvl="0" indent="0" algn="r" defTabSz="619323" rtl="0" eaLnBrk="1" fontAlgn="auto" latinLnBrk="0" hangingPunct="1">
              <a:lnSpc>
                <a:spcPct val="115000"/>
              </a:lnSpc>
              <a:spcBef>
                <a:spcPts val="0"/>
              </a:spcBef>
              <a:spcAft>
                <a:spcPts val="677"/>
              </a:spcAft>
              <a:buClrTx/>
              <a:buSzTx/>
              <a:buFontTx/>
              <a:buNone/>
              <a:tabLst/>
              <a:defRPr/>
            </a:pPr>
            <a:r>
              <a:rPr kumimoji="0" lang="en-GB" sz="1600" b="1"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Informal jobs, productive activities</a:t>
            </a:r>
            <a:endParaRPr kumimoji="0" lang="en-GB" sz="1600" b="0"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52" name="ZoneTexte 23">
            <a:extLst>
              <a:ext uri="{FF2B5EF4-FFF2-40B4-BE49-F238E27FC236}">
                <a16:creationId xmlns:a16="http://schemas.microsoft.com/office/drawing/2014/main" id="{A81CD447-ADED-07EF-E7C1-2BAC0F7F6102}"/>
              </a:ext>
            </a:extLst>
          </p:cNvPr>
          <p:cNvSpPr txBox="1"/>
          <p:nvPr/>
        </p:nvSpPr>
        <p:spPr>
          <a:xfrm>
            <a:off x="4810343" y="5777525"/>
            <a:ext cx="347098" cy="467500"/>
          </a:xfrm>
          <a:prstGeom prst="rect">
            <a:avLst/>
          </a:prstGeom>
          <a:noFill/>
        </p:spPr>
        <p:txBody>
          <a:bodyPr wrap="square" rtlCol="0">
            <a:spAutoFit/>
          </a:bodyPr>
          <a:lstStyle/>
          <a:p>
            <a:pPr marL="0" marR="0" lvl="0" indent="0" algn="l" defTabSz="619323"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a:t>
            </a:r>
            <a:endParaRPr kumimoji="0" lang="en-GB" sz="1200" b="1"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53" name="ZoneTexte 31">
            <a:extLst>
              <a:ext uri="{FF2B5EF4-FFF2-40B4-BE49-F238E27FC236}">
                <a16:creationId xmlns:a16="http://schemas.microsoft.com/office/drawing/2014/main" id="{98323404-A22E-9327-B71D-70E5A973D677}"/>
              </a:ext>
            </a:extLst>
          </p:cNvPr>
          <p:cNvSpPr txBox="1"/>
          <p:nvPr/>
        </p:nvSpPr>
        <p:spPr>
          <a:xfrm>
            <a:off x="5318824" y="1129980"/>
            <a:ext cx="2461480" cy="640816"/>
          </a:xfrm>
          <a:prstGeom prst="rect">
            <a:avLst/>
          </a:prstGeom>
          <a:noFill/>
        </p:spPr>
        <p:txBody>
          <a:bodyPr wrap="square">
            <a:spAutoFit/>
          </a:bodyPr>
          <a:lstStyle/>
          <a:p>
            <a:pPr marL="0" marR="0" lvl="0" indent="0" algn="l" defTabSz="619323" rtl="0" eaLnBrk="1" fontAlgn="auto" latinLnBrk="0" hangingPunct="1">
              <a:lnSpc>
                <a:spcPct val="115000"/>
              </a:lnSpc>
              <a:spcBef>
                <a:spcPts val="0"/>
              </a:spcBef>
              <a:spcAft>
                <a:spcPts val="677"/>
              </a:spcAft>
              <a:buClrTx/>
              <a:buSzTx/>
              <a:buFontTx/>
              <a:buNone/>
              <a:tabLst/>
              <a:defRPr/>
            </a:pPr>
            <a:r>
              <a:rPr kumimoji="0" lang="en-GB" sz="1600" b="1"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Formal jobs, productive activities</a:t>
            </a:r>
            <a:endParaRPr kumimoji="0" lang="en-GB" sz="1600" b="0"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54" name="ZoneTexte 34">
            <a:extLst>
              <a:ext uri="{FF2B5EF4-FFF2-40B4-BE49-F238E27FC236}">
                <a16:creationId xmlns:a16="http://schemas.microsoft.com/office/drawing/2014/main" id="{FBA76959-27CC-0A0A-1435-D3557A9DA42E}"/>
              </a:ext>
            </a:extLst>
          </p:cNvPr>
          <p:cNvSpPr txBox="1"/>
          <p:nvPr/>
        </p:nvSpPr>
        <p:spPr>
          <a:xfrm>
            <a:off x="798580" y="5256659"/>
            <a:ext cx="647086" cy="584775"/>
          </a:xfrm>
          <a:prstGeom prst="rect">
            <a:avLst/>
          </a:prstGeom>
          <a:noFill/>
        </p:spPr>
        <p:txBody>
          <a:bodyPr wrap="square" rtlCol="0">
            <a:spAutoFit/>
          </a:bodyPr>
          <a:lstStyle/>
          <a:p>
            <a:pPr marL="0" marR="0" lvl="0" indent="0" algn="l" defTabSz="619323"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C00000"/>
                </a:solidFill>
                <a:effectLst/>
                <a:uLnTx/>
                <a:uFillTx/>
                <a:latin typeface="Noto Sans" panose="020B0502040504020204" pitchFamily="34" charset="0"/>
                <a:ea typeface="Noto Sans" panose="020B0502040504020204" pitchFamily="34" charset="0"/>
                <a:cs typeface="Noto Sans" panose="020B0502040504020204" pitchFamily="34" charset="0"/>
                <a:sym typeface="Wingdings 2" panose="05020102010507070707" pitchFamily="18" charset="2"/>
              </a:rPr>
              <a:t></a:t>
            </a:r>
            <a:endParaRPr kumimoji="0" lang="en-GB" sz="3200" b="0" i="0" u="none" strike="noStrike" kern="1200" cap="none" spc="0" normalizeH="0" baseline="0" noProof="0" dirty="0">
              <a:ln>
                <a:noFill/>
              </a:ln>
              <a:solidFill>
                <a:srgbClr val="C00000"/>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55" name="ZoneTexte 36">
            <a:extLst>
              <a:ext uri="{FF2B5EF4-FFF2-40B4-BE49-F238E27FC236}">
                <a16:creationId xmlns:a16="http://schemas.microsoft.com/office/drawing/2014/main" id="{E686CE80-1B2D-410D-256F-02DB9B17E44B}"/>
              </a:ext>
            </a:extLst>
          </p:cNvPr>
          <p:cNvSpPr txBox="1"/>
          <p:nvPr/>
        </p:nvSpPr>
        <p:spPr>
          <a:xfrm>
            <a:off x="10217147" y="1450388"/>
            <a:ext cx="647086" cy="584775"/>
          </a:xfrm>
          <a:prstGeom prst="rect">
            <a:avLst/>
          </a:prstGeom>
          <a:noFill/>
        </p:spPr>
        <p:txBody>
          <a:bodyPr wrap="square" rtlCol="0">
            <a:spAutoFit/>
          </a:bodyPr>
          <a:lstStyle/>
          <a:p>
            <a:pPr marL="0" marR="0" lvl="0" indent="0" algn="l" defTabSz="619323"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C00000"/>
                </a:solidFill>
                <a:effectLst/>
                <a:uLnTx/>
                <a:uFillTx/>
                <a:latin typeface="Noto Sans" panose="020B0502040504020204" pitchFamily="34" charset="0"/>
                <a:ea typeface="Noto Sans" panose="020B0502040504020204" pitchFamily="34" charset="0"/>
                <a:cs typeface="Noto Sans" panose="020B0502040504020204" pitchFamily="34" charset="0"/>
                <a:sym typeface="Wingdings 2" panose="05020102010507070707" pitchFamily="18" charset="2"/>
              </a:rPr>
              <a:t></a:t>
            </a:r>
            <a:endParaRPr kumimoji="0" lang="en-GB" sz="3200" b="0" i="0" u="none" strike="noStrike" kern="1200" cap="none" spc="0" normalizeH="0" baseline="0" noProof="0" dirty="0">
              <a:ln>
                <a:noFill/>
              </a:ln>
              <a:solidFill>
                <a:srgbClr val="C00000"/>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cxnSp>
        <p:nvCxnSpPr>
          <p:cNvPr id="56" name="Connecteur droit avec flèche 38">
            <a:extLst>
              <a:ext uri="{FF2B5EF4-FFF2-40B4-BE49-F238E27FC236}">
                <a16:creationId xmlns:a16="http://schemas.microsoft.com/office/drawing/2014/main" id="{9D657453-4288-A66A-B3AF-4813C8151A3E}"/>
              </a:ext>
            </a:extLst>
          </p:cNvPr>
          <p:cNvCxnSpPr>
            <a:cxnSpLocks/>
          </p:cNvCxnSpPr>
          <p:nvPr/>
        </p:nvCxnSpPr>
        <p:spPr>
          <a:xfrm flipV="1">
            <a:off x="1127506" y="1832766"/>
            <a:ext cx="8763338" cy="3492250"/>
          </a:xfrm>
          <a:prstGeom prst="straightConnector1">
            <a:avLst/>
          </a:prstGeom>
          <a:ln w="28575">
            <a:solidFill>
              <a:schemeClr val="tx2">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57" name="Groupe 64">
            <a:extLst>
              <a:ext uri="{FF2B5EF4-FFF2-40B4-BE49-F238E27FC236}">
                <a16:creationId xmlns:a16="http://schemas.microsoft.com/office/drawing/2014/main" id="{7A2F8C43-3341-BAFE-85BA-137121AFCF85}"/>
              </a:ext>
            </a:extLst>
          </p:cNvPr>
          <p:cNvGrpSpPr/>
          <p:nvPr/>
        </p:nvGrpSpPr>
        <p:grpSpPr>
          <a:xfrm>
            <a:off x="1486204" y="2126402"/>
            <a:ext cx="8793448" cy="3503422"/>
            <a:chOff x="-3740085" y="976411"/>
            <a:chExt cx="13042782" cy="5053305"/>
          </a:xfrm>
        </p:grpSpPr>
        <p:cxnSp>
          <p:nvCxnSpPr>
            <p:cNvPr id="58" name="Connecteur droit 56">
              <a:extLst>
                <a:ext uri="{FF2B5EF4-FFF2-40B4-BE49-F238E27FC236}">
                  <a16:creationId xmlns:a16="http://schemas.microsoft.com/office/drawing/2014/main" id="{19834444-58C7-89F3-EAD7-4771AEED6EFD}"/>
                </a:ext>
              </a:extLst>
            </p:cNvPr>
            <p:cNvCxnSpPr>
              <a:cxnSpLocks/>
              <a:stCxn id="54" idx="3"/>
            </p:cNvCxnSpPr>
            <p:nvPr/>
          </p:nvCxnSpPr>
          <p:spPr>
            <a:xfrm flipV="1">
              <a:off x="-3740085" y="5098378"/>
              <a:ext cx="9043814" cy="931338"/>
            </a:xfrm>
            <a:prstGeom prst="line">
              <a:avLst/>
            </a:prstGeom>
            <a:ln w="28575">
              <a:solidFill>
                <a:schemeClr val="tx2">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Connecteur droit avec flèche 58">
              <a:extLst>
                <a:ext uri="{FF2B5EF4-FFF2-40B4-BE49-F238E27FC236}">
                  <a16:creationId xmlns:a16="http://schemas.microsoft.com/office/drawing/2014/main" id="{B789C91F-4F2E-A1F9-14D4-3A2DC6A2C1B3}"/>
                </a:ext>
              </a:extLst>
            </p:cNvPr>
            <p:cNvCxnSpPr>
              <a:cxnSpLocks/>
            </p:cNvCxnSpPr>
            <p:nvPr/>
          </p:nvCxnSpPr>
          <p:spPr>
            <a:xfrm flipV="1">
              <a:off x="5303729" y="976411"/>
              <a:ext cx="3998968" cy="4121967"/>
            </a:xfrm>
            <a:prstGeom prst="straightConnector1">
              <a:avLst/>
            </a:prstGeom>
            <a:ln w="28575">
              <a:solidFill>
                <a:schemeClr val="tx2">
                  <a:lumMod val="65000"/>
                  <a:lumOff val="35000"/>
                </a:schemeClr>
              </a:solidFill>
              <a:prstDash val="sysDot"/>
              <a:tailEnd type="arrow" w="lg" len="lg"/>
            </a:ln>
          </p:spPr>
          <p:style>
            <a:lnRef idx="1">
              <a:schemeClr val="accent1"/>
            </a:lnRef>
            <a:fillRef idx="0">
              <a:schemeClr val="accent1"/>
            </a:fillRef>
            <a:effectRef idx="0">
              <a:schemeClr val="accent1"/>
            </a:effectRef>
            <a:fontRef idx="minor">
              <a:schemeClr val="tx1"/>
            </a:fontRef>
          </p:style>
        </p:cxnSp>
      </p:grpSp>
      <p:sp>
        <p:nvSpPr>
          <p:cNvPr id="60" name="ZoneTexte 44">
            <a:extLst>
              <a:ext uri="{FF2B5EF4-FFF2-40B4-BE49-F238E27FC236}">
                <a16:creationId xmlns:a16="http://schemas.microsoft.com/office/drawing/2014/main" id="{29949925-ECF5-19A9-1AEC-BD590AB3E2C7}"/>
              </a:ext>
            </a:extLst>
          </p:cNvPr>
          <p:cNvSpPr txBox="1"/>
          <p:nvPr/>
        </p:nvSpPr>
        <p:spPr>
          <a:xfrm>
            <a:off x="10630945" y="1189663"/>
            <a:ext cx="1561055" cy="1169551"/>
          </a:xfrm>
          <a:prstGeom prst="rect">
            <a:avLst/>
          </a:prstGeom>
          <a:noFill/>
        </p:spPr>
        <p:txBody>
          <a:bodyPr wrap="square" rtlCol="0">
            <a:spAutoFit/>
          </a:bodyPr>
          <a:lstStyle/>
          <a:p>
            <a:pPr marL="0" marR="0" lvl="0" indent="0" algn="l" defTabSz="619323"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“Protection against personal and economic risks”: </a:t>
            </a:r>
            <a:r>
              <a:rPr kumimoji="0" lang="en-GB" sz="1400" b="1"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decent work</a:t>
            </a:r>
          </a:p>
        </p:txBody>
      </p:sp>
      <p:cxnSp>
        <p:nvCxnSpPr>
          <p:cNvPr id="61" name="Connecteur droit avec flèche 20">
            <a:extLst>
              <a:ext uri="{FF2B5EF4-FFF2-40B4-BE49-F238E27FC236}">
                <a16:creationId xmlns:a16="http://schemas.microsoft.com/office/drawing/2014/main" id="{B24362DB-F6DB-A0E3-3DB6-11C4CDCA0FD5}"/>
              </a:ext>
            </a:extLst>
          </p:cNvPr>
          <p:cNvCxnSpPr>
            <a:cxnSpLocks/>
          </p:cNvCxnSpPr>
          <p:nvPr/>
        </p:nvCxnSpPr>
        <p:spPr>
          <a:xfrm flipH="1" flipV="1">
            <a:off x="5157051" y="1125788"/>
            <a:ext cx="40538" cy="5591779"/>
          </a:xfrm>
          <a:prstGeom prst="straightConnector1">
            <a:avLst/>
          </a:prstGeom>
          <a:ln w="28575">
            <a:solidFill>
              <a:schemeClr val="tx2">
                <a:lumMod val="75000"/>
                <a:lumOff val="25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62" name="ZoneTexte 24">
            <a:extLst>
              <a:ext uri="{FF2B5EF4-FFF2-40B4-BE49-F238E27FC236}">
                <a16:creationId xmlns:a16="http://schemas.microsoft.com/office/drawing/2014/main" id="{29245F3B-92B4-13EB-59F5-F71590A23048}"/>
              </a:ext>
            </a:extLst>
          </p:cNvPr>
          <p:cNvSpPr txBox="1"/>
          <p:nvPr/>
        </p:nvSpPr>
        <p:spPr>
          <a:xfrm>
            <a:off x="5207103" y="3669637"/>
            <a:ext cx="6948577" cy="3216265"/>
          </a:xfrm>
          <a:prstGeom prst="rect">
            <a:avLst/>
          </a:prstGeom>
          <a:solidFill>
            <a:schemeClr val="bg1">
              <a:alpha val="60000"/>
            </a:schemeClr>
          </a:solidFill>
          <a:ln>
            <a:noFill/>
          </a:ln>
        </p:spPr>
        <p:txBody>
          <a:bodyPr wrap="square" rtlCol="0">
            <a:spAutoFit/>
          </a:bodyPr>
          <a:lstStyle/>
          <a:p>
            <a:pPr marL="0" marR="0" lvl="0" indent="0" algn="l" defTabSz="619323" rtl="0" eaLnBrk="1" fontAlgn="auto" latinLnBrk="0" hangingPunct="1">
              <a:lnSpc>
                <a:spcPct val="100000"/>
              </a:lnSpc>
              <a:spcBef>
                <a:spcPts val="0"/>
              </a:spcBef>
              <a:spcAft>
                <a:spcPts val="0"/>
              </a:spcAft>
              <a:buClr>
                <a:srgbClr val="F8FCFE">
                  <a:lumMod val="25000"/>
                </a:srgbClr>
              </a:buClr>
              <a:buSzTx/>
              <a:buFontTx/>
              <a:buNone/>
              <a:tabLst/>
              <a:defRPr/>
            </a:pPr>
            <a:r>
              <a:rPr kumimoji="0" lang="en-US" sz="1800" b="1" i="0" u="none" strike="noStrike" kern="1200" cap="none" spc="0" normalizeH="0" baseline="0" noProof="0" dirty="0">
                <a:ln>
                  <a:noFill/>
                </a:ln>
                <a:solidFill>
                  <a:srgbClr val="C00000"/>
                </a:solidFill>
                <a:effectLst/>
                <a:uLnTx/>
                <a:uFillTx/>
                <a:latin typeface="Noto Sans" panose="020B0502040504020204" pitchFamily="34" charset="0"/>
                <a:ea typeface="Noto Sans" panose="020B0502040504020204" pitchFamily="34" charset="0"/>
                <a:cs typeface="Noto Sans" panose="020B0502040504020204" pitchFamily="34" charset="0"/>
              </a:rPr>
              <a:t>From what protections do workers in informal employment benefit?</a:t>
            </a:r>
          </a:p>
          <a:p>
            <a:pPr marL="285750" marR="0" lvl="0" indent="-285750" algn="l" defTabSz="619323" rtl="0" eaLnBrk="1" fontAlgn="auto" latinLnBrk="0" hangingPunct="1">
              <a:lnSpc>
                <a:spcPct val="100000"/>
              </a:lnSpc>
              <a:spcBef>
                <a:spcPts val="0"/>
              </a:spcBef>
              <a:spcAft>
                <a:spcPts val="0"/>
              </a:spcAft>
              <a:buClr>
                <a:srgbClr val="C00000"/>
              </a:buClr>
              <a:buSzTx/>
              <a:buFont typeface="Wingdings 3" panose="05040102010807070707" pitchFamily="18" charset="2"/>
              <a:buChar char=""/>
              <a:tabLst/>
              <a:defRPr/>
            </a:pPr>
            <a:r>
              <a:rPr kumimoji="0" lang="en-GB" sz="1500" b="0"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Under Dimension </a:t>
            </a:r>
            <a:r>
              <a:rPr kumimoji="0" lang="en-GB" sz="1500" b="0" i="0" u="none" strike="noStrike" kern="1200" cap="none" spc="0" normalizeH="0" baseline="0" noProof="0" dirty="0">
                <a:ln>
                  <a:noFill/>
                </a:ln>
                <a:solidFill>
                  <a:srgbClr val="FF0000"/>
                </a:solidFill>
                <a:effectLst/>
                <a:uLnTx/>
                <a:uFillTx/>
                <a:latin typeface="Noto Sans" panose="020B0502040504020204" pitchFamily="34" charset="0"/>
                <a:ea typeface="Noto Sans" panose="020B0502040504020204" pitchFamily="34" charset="0"/>
                <a:cs typeface="Noto Sans" panose="020B0502040504020204" pitchFamily="34" charset="0"/>
              </a:rPr>
              <a:t>4. Working conditions &amp; productivity</a:t>
            </a:r>
            <a:r>
              <a:rPr kumimoji="0" lang="en-GB" sz="1500" b="0" i="0" u="none" strike="noStrike" kern="1200" cap="none" spc="0" normalizeH="0" baseline="0" noProof="0" dirty="0">
                <a:ln>
                  <a:noFill/>
                </a:ln>
                <a:solidFill>
                  <a:srgbClr val="000000">
                    <a:lumMod val="95000"/>
                    <a:lumOff val="5000"/>
                  </a:srgbClr>
                </a:solidFill>
                <a:effectLst/>
                <a:uLnTx/>
                <a:uFillTx/>
                <a:latin typeface="Noto Sans" panose="020B0502040504020204" pitchFamily="34" charset="0"/>
                <a:ea typeface="Noto Sans" panose="020B0502040504020204" pitchFamily="34" charset="0"/>
                <a:cs typeface="Noto Sans" panose="020B0502040504020204" pitchFamily="34" charset="0"/>
              </a:rPr>
              <a:t>:</a:t>
            </a:r>
          </a:p>
          <a:p>
            <a:pPr marL="468312" marR="0" lvl="1" indent="-285750" algn="l" defTabSz="619323" rtl="0" eaLnBrk="1" fontAlgn="auto" latinLnBrk="0" hangingPunct="1">
              <a:lnSpc>
                <a:spcPct val="100000"/>
              </a:lnSpc>
              <a:spcBef>
                <a:spcPts val="0"/>
              </a:spcBef>
              <a:spcAft>
                <a:spcPts val="0"/>
              </a:spcAft>
              <a:buClr>
                <a:srgbClr val="FF0000"/>
              </a:buClr>
              <a:buSzTx/>
              <a:buFont typeface="Wingdings 2" panose="05020102010507070707" pitchFamily="18" charset="2"/>
              <a:buChar char=""/>
              <a:tabLst/>
              <a:defRPr/>
            </a:pPr>
            <a:r>
              <a:rPr kumimoji="0" lang="en-GB" sz="1400" b="0"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Income security; levels of protection; level &amp; forms of organization / representation such as:</a:t>
            </a:r>
          </a:p>
          <a:p>
            <a:pPr marL="925512" marR="0" lvl="2" indent="-285750" algn="l" defTabSz="619323" rtl="0" eaLnBrk="1" fontAlgn="auto" latinLnBrk="0" hangingPunct="1">
              <a:lnSpc>
                <a:spcPct val="100000"/>
              </a:lnSpc>
              <a:spcBef>
                <a:spcPts val="0"/>
              </a:spcBef>
              <a:spcAft>
                <a:spcPts val="0"/>
              </a:spcAft>
              <a:buClr>
                <a:srgbClr val="FF0000"/>
              </a:buClr>
              <a:buSzTx/>
              <a:buFont typeface="Wingdings 2" panose="05020102010507070707" pitchFamily="18" charset="2"/>
              <a:buChar char=""/>
              <a:tabLst/>
              <a:defRPr/>
            </a:pPr>
            <a:r>
              <a:rPr kumimoji="0" lang="en-GB" sz="1200" b="0"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Voluntary contribution to social security; contribution to social security for non-employees</a:t>
            </a:r>
          </a:p>
          <a:p>
            <a:pPr marL="925512" marR="0" lvl="2" indent="-285750" algn="l" defTabSz="619323" rtl="0" eaLnBrk="1" fontAlgn="auto" latinLnBrk="0" hangingPunct="1">
              <a:lnSpc>
                <a:spcPct val="100000"/>
              </a:lnSpc>
              <a:spcBef>
                <a:spcPts val="0"/>
              </a:spcBef>
              <a:spcAft>
                <a:spcPts val="0"/>
              </a:spcAft>
              <a:buClr>
                <a:srgbClr val="FF0000"/>
              </a:buClr>
              <a:buSzTx/>
              <a:buFont typeface="Wingdings 2" panose="05020102010507070707" pitchFamily="18" charset="2"/>
              <a:buChar char=""/>
              <a:tabLst/>
              <a:defRPr/>
            </a:pPr>
            <a:r>
              <a:rPr kumimoji="0" lang="en-GB" sz="1200" b="0"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Access to paid sick and annual leave (but not to social security)</a:t>
            </a:r>
          </a:p>
          <a:p>
            <a:pPr marL="468312" marR="0" lvl="1" indent="-285750" algn="l" defTabSz="619323" rtl="0" eaLnBrk="1" fontAlgn="auto" latinLnBrk="0" hangingPunct="1">
              <a:lnSpc>
                <a:spcPct val="100000"/>
              </a:lnSpc>
              <a:spcBef>
                <a:spcPts val="0"/>
              </a:spcBef>
              <a:spcAft>
                <a:spcPts val="0"/>
              </a:spcAft>
              <a:buClr>
                <a:srgbClr val="FF0000"/>
              </a:buClr>
              <a:buSzTx/>
              <a:buFont typeface="Wingdings 2" panose="05020102010507070707" pitchFamily="18" charset="2"/>
              <a:buChar char=""/>
              <a:tabLst/>
              <a:defRPr/>
            </a:pPr>
            <a:r>
              <a:rPr kumimoji="0" lang="en-GB" sz="1400" b="0"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Representation/organization</a:t>
            </a:r>
          </a:p>
          <a:p>
            <a:pPr marL="468312" marR="0" lvl="1" indent="-285750" algn="l" defTabSz="619323" rtl="0" eaLnBrk="1" fontAlgn="auto" latinLnBrk="0" hangingPunct="1">
              <a:lnSpc>
                <a:spcPct val="100000"/>
              </a:lnSpc>
              <a:spcBef>
                <a:spcPts val="0"/>
              </a:spcBef>
              <a:spcAft>
                <a:spcPts val="0"/>
              </a:spcAft>
              <a:buClr>
                <a:srgbClr val="FF0000"/>
              </a:buClr>
              <a:buSzTx/>
              <a:buFont typeface="Wingdings 2" panose="05020102010507070707" pitchFamily="18" charset="2"/>
              <a:buChar char=""/>
              <a:tabLst/>
              <a:defRPr/>
            </a:pPr>
            <a:r>
              <a:rPr kumimoji="0" lang="en-GB" sz="1400" b="0"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Productivity of enterprises</a:t>
            </a:r>
          </a:p>
          <a:p>
            <a:pPr marL="285750" marR="0" lvl="1" indent="-285750" algn="l" defTabSz="619323" rtl="0" eaLnBrk="1" fontAlgn="auto" latinLnBrk="0" hangingPunct="1">
              <a:lnSpc>
                <a:spcPct val="100000"/>
              </a:lnSpc>
              <a:spcBef>
                <a:spcPts val="0"/>
              </a:spcBef>
              <a:spcAft>
                <a:spcPts val="0"/>
              </a:spcAft>
              <a:buClr>
                <a:srgbClr val="C00000"/>
              </a:buClr>
              <a:buSzTx/>
              <a:buFont typeface="Wingdings 3" panose="05040102010807070707" pitchFamily="18" charset="2"/>
              <a:buChar char=""/>
              <a:tabLst/>
              <a:defRPr/>
            </a:pPr>
            <a:r>
              <a:rPr kumimoji="0" lang="en-GB" sz="1500" b="0"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Under Dimension </a:t>
            </a:r>
            <a:r>
              <a:rPr kumimoji="0" lang="en-GB" sz="1500" b="0" i="0" u="none" strike="noStrike" kern="1200" cap="none" spc="0" normalizeH="0" baseline="0" noProof="0" dirty="0">
                <a:ln>
                  <a:noFill/>
                </a:ln>
                <a:solidFill>
                  <a:srgbClr val="FF0000"/>
                </a:solidFill>
                <a:effectLst/>
                <a:uLnTx/>
                <a:uFillTx/>
                <a:latin typeface="Noto Sans" panose="020B0502040504020204" pitchFamily="34" charset="0"/>
                <a:ea typeface="Noto Sans" panose="020B0502040504020204" pitchFamily="34" charset="0"/>
                <a:cs typeface="Noto Sans" panose="020B0502040504020204" pitchFamily="34" charset="0"/>
              </a:rPr>
              <a:t>5. Contextual vulnerabilities</a:t>
            </a:r>
          </a:p>
          <a:p>
            <a:pPr marL="468312" marR="0" lvl="1" indent="-285750" algn="l" defTabSz="619323" rtl="0" eaLnBrk="1" fontAlgn="auto" latinLnBrk="0" hangingPunct="1">
              <a:lnSpc>
                <a:spcPct val="100000"/>
              </a:lnSpc>
              <a:spcBef>
                <a:spcPts val="0"/>
              </a:spcBef>
              <a:spcAft>
                <a:spcPts val="0"/>
              </a:spcAft>
              <a:buClr>
                <a:srgbClr val="FF0000"/>
              </a:buClr>
              <a:buSzTx/>
              <a:buFont typeface="Wingdings 2" panose="05020102010507070707" pitchFamily="18" charset="2"/>
              <a:buChar char=""/>
              <a:tabLst/>
              <a:defRPr/>
            </a:pPr>
            <a:r>
              <a:rPr kumimoji="0" lang="en-GB" sz="1500" b="0"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Broader assessment of income security: from all sources &amp; from all household members, incl. broader assessment of social protection coverage — beyond job-related statutory contributory coverage </a:t>
            </a:r>
          </a:p>
        </p:txBody>
      </p:sp>
      <p:sp>
        <p:nvSpPr>
          <p:cNvPr id="63" name="ZoneTexte 40">
            <a:extLst>
              <a:ext uri="{FF2B5EF4-FFF2-40B4-BE49-F238E27FC236}">
                <a16:creationId xmlns:a16="http://schemas.microsoft.com/office/drawing/2014/main" id="{6B11A6B0-6F40-E2F8-D2AE-AC1373934615}"/>
              </a:ext>
            </a:extLst>
          </p:cNvPr>
          <p:cNvSpPr txBox="1"/>
          <p:nvPr/>
        </p:nvSpPr>
        <p:spPr>
          <a:xfrm>
            <a:off x="211955" y="1169483"/>
            <a:ext cx="5009229" cy="2421176"/>
          </a:xfrm>
          <a:prstGeom prst="rect">
            <a:avLst/>
          </a:prstGeom>
          <a:noFill/>
        </p:spPr>
        <p:txBody>
          <a:bodyPr wrap="square" rtlCol="0">
            <a:spAutoFit/>
          </a:bodyPr>
          <a:lstStyle/>
          <a:p>
            <a:pPr marL="0" marR="0" lvl="0" indent="0" algn="l" defTabSz="619323"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Noto Sans" panose="020B0502040504020204" pitchFamily="34" charset="0"/>
                <a:ea typeface="Noto Sans" panose="020B0502040504020204" pitchFamily="34" charset="0"/>
                <a:cs typeface="Noto Sans" panose="020B0502040504020204" pitchFamily="34" charset="0"/>
              </a:rPr>
              <a:t>Does formalization mean protection against personal &amp; economic risks?  Are formal jobs decent jobs?</a:t>
            </a:r>
            <a:endParaRPr kumimoji="0" lang="fr-FR" sz="1800" b="1" i="0" u="none" strike="noStrike" kern="1200" cap="none" spc="0" normalizeH="0" baseline="0" noProof="0" dirty="0">
              <a:ln>
                <a:noFill/>
              </a:ln>
              <a:solidFill>
                <a:srgbClr val="C00000"/>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285750" marR="0" lvl="1" indent="-285750" algn="l" defTabSz="619323" rtl="0" eaLnBrk="1" fontAlgn="auto" latinLnBrk="0" hangingPunct="1">
              <a:lnSpc>
                <a:spcPct val="100000"/>
              </a:lnSpc>
              <a:spcBef>
                <a:spcPts val="406"/>
              </a:spcBef>
              <a:spcAft>
                <a:spcPts val="0"/>
              </a:spcAft>
              <a:buClr>
                <a:srgbClr val="FF0000"/>
              </a:buClr>
              <a:buSzTx/>
              <a:buFont typeface="Wingdings 2" panose="05020102010507070707" pitchFamily="18" charset="2"/>
              <a:buChar char=""/>
              <a:tabLst/>
              <a:defRPr/>
            </a:pPr>
            <a:r>
              <a:rPr kumimoji="0" lang="en-GB" sz="1400" b="0"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Working conditions among workers in formal employment </a:t>
            </a:r>
          </a:p>
          <a:p>
            <a:pPr marL="285750" marR="0" lvl="1" indent="-285750" algn="l" defTabSz="619323" rtl="0" eaLnBrk="1" fontAlgn="auto" latinLnBrk="0" hangingPunct="1">
              <a:lnSpc>
                <a:spcPct val="100000"/>
              </a:lnSpc>
              <a:spcBef>
                <a:spcPts val="406"/>
              </a:spcBef>
              <a:spcAft>
                <a:spcPts val="0"/>
              </a:spcAft>
              <a:buClr>
                <a:srgbClr val="FF0000"/>
              </a:buClr>
              <a:buSzTx/>
              <a:buFont typeface="Wingdings 2" panose="05020102010507070707" pitchFamily="18" charset="2"/>
              <a:buChar char=""/>
              <a:tabLst/>
              <a:defRPr/>
            </a:pPr>
            <a:r>
              <a:rPr kumimoji="0" lang="en-GB" sz="1400" b="0"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Productivity &amp; performance of formal economic units</a:t>
            </a:r>
          </a:p>
          <a:p>
            <a:pPr marL="285750" marR="0" lvl="1" indent="-285750" algn="l" defTabSz="619323" rtl="0" eaLnBrk="1" fontAlgn="auto" latinLnBrk="0" hangingPunct="1">
              <a:lnSpc>
                <a:spcPct val="100000"/>
              </a:lnSpc>
              <a:spcBef>
                <a:spcPts val="406"/>
              </a:spcBef>
              <a:spcAft>
                <a:spcPts val="0"/>
              </a:spcAft>
              <a:buClr>
                <a:srgbClr val="FF0000"/>
              </a:buClr>
              <a:buSzTx/>
              <a:buFont typeface="Wingdings 2" panose="05020102010507070707" pitchFamily="18" charset="2"/>
              <a:buChar char=""/>
              <a:tabLst/>
              <a:defRPr/>
            </a:pPr>
            <a:r>
              <a:rPr kumimoji="0" lang="en-GB" sz="1400" b="0"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Assessing the adequacy of the level of protection</a:t>
            </a:r>
          </a:p>
          <a:p>
            <a:pPr marL="285750" marR="0" lvl="1" indent="-285750" algn="l" defTabSz="619323" rtl="0" eaLnBrk="1" fontAlgn="auto" latinLnBrk="0" hangingPunct="1">
              <a:lnSpc>
                <a:spcPct val="100000"/>
              </a:lnSpc>
              <a:spcBef>
                <a:spcPts val="406"/>
              </a:spcBef>
              <a:spcAft>
                <a:spcPts val="0"/>
              </a:spcAft>
              <a:buClr>
                <a:srgbClr val="FF0000"/>
              </a:buClr>
              <a:buSzTx/>
              <a:buFont typeface="Wingdings 2" panose="05020102010507070707" pitchFamily="18" charset="2"/>
              <a:buChar char=""/>
              <a:tabLst/>
              <a:defRPr/>
            </a:pPr>
            <a:r>
              <a:rPr kumimoji="0" lang="en-GB" sz="1400" b="0"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Can contribute to the analysis of the risk of informalization</a:t>
            </a:r>
          </a:p>
        </p:txBody>
      </p:sp>
      <p:sp>
        <p:nvSpPr>
          <p:cNvPr id="64" name="ZoneTexte 2">
            <a:extLst>
              <a:ext uri="{FF2B5EF4-FFF2-40B4-BE49-F238E27FC236}">
                <a16:creationId xmlns:a16="http://schemas.microsoft.com/office/drawing/2014/main" id="{1D3E73E9-29D0-F5D0-1AD8-ABF65158DA4E}"/>
              </a:ext>
            </a:extLst>
          </p:cNvPr>
          <p:cNvSpPr txBox="1"/>
          <p:nvPr/>
        </p:nvSpPr>
        <p:spPr>
          <a:xfrm rot="20307755">
            <a:off x="6070791" y="2526425"/>
            <a:ext cx="2575471" cy="307777"/>
          </a:xfrm>
          <a:prstGeom prst="rect">
            <a:avLst/>
          </a:prstGeom>
          <a:noFill/>
        </p:spPr>
        <p:txBody>
          <a:bodyPr wrap="square" rtlCol="0">
            <a:spAutoFit/>
          </a:bodyPr>
          <a:lstStyle/>
          <a:p>
            <a:pPr marL="0" marR="0" lvl="0" indent="0" algn="l" defTabSz="619323" rtl="0" eaLnBrk="1" fontAlgn="auto" latinLnBrk="0" hangingPunct="1">
              <a:lnSpc>
                <a:spcPct val="100000"/>
              </a:lnSpc>
              <a:spcBef>
                <a:spcPts val="0"/>
              </a:spcBef>
              <a:spcAft>
                <a:spcPts val="0"/>
              </a:spcAft>
              <a:buClrTx/>
              <a:buSzTx/>
              <a:buFontTx/>
              <a:buNone/>
              <a:tabLst/>
              <a:defRPr/>
            </a:pPr>
            <a:r>
              <a:rPr kumimoji="0" lang="fr-FR" sz="1400" b="1" i="0" u="none" strike="noStrike" kern="1200" cap="small"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rPr>
              <a:t>Transition to </a:t>
            </a:r>
            <a:r>
              <a:rPr kumimoji="0" lang="fr-FR" sz="1400" b="1" i="0" u="none" strike="noStrike" kern="1200" cap="small" spc="0" normalizeH="0" baseline="0" noProof="0" dirty="0" err="1">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rPr>
              <a:t>formality</a:t>
            </a:r>
            <a:r>
              <a:rPr kumimoji="0" lang="fr-FR" sz="1400" b="1" i="0" u="none" strike="noStrike" kern="1200" cap="small"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rPr>
              <a:t>…</a:t>
            </a:r>
          </a:p>
        </p:txBody>
      </p:sp>
      <p:cxnSp>
        <p:nvCxnSpPr>
          <p:cNvPr id="10" name="Connecteur droit avec flèche 38">
            <a:extLst>
              <a:ext uri="{FF2B5EF4-FFF2-40B4-BE49-F238E27FC236}">
                <a16:creationId xmlns:a16="http://schemas.microsoft.com/office/drawing/2014/main" id="{C44D7457-04FA-9BA7-DB96-DA20F2D5E569}"/>
              </a:ext>
            </a:extLst>
          </p:cNvPr>
          <p:cNvCxnSpPr>
            <a:cxnSpLocks/>
          </p:cNvCxnSpPr>
          <p:nvPr/>
        </p:nvCxnSpPr>
        <p:spPr>
          <a:xfrm flipV="1">
            <a:off x="1010171" y="2166445"/>
            <a:ext cx="8689431" cy="3435699"/>
          </a:xfrm>
          <a:prstGeom prst="straightConnector1">
            <a:avLst/>
          </a:prstGeom>
          <a:ln w="28575">
            <a:solidFill>
              <a:srgbClr val="C0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Picture 11" descr="A red and white sign&#10;&#10;Description automatically generated">
            <a:extLst>
              <a:ext uri="{FF2B5EF4-FFF2-40B4-BE49-F238E27FC236}">
                <a16:creationId xmlns:a16="http://schemas.microsoft.com/office/drawing/2014/main" id="{66DBC1C9-9803-1935-2125-47389133911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23348" y="3902620"/>
            <a:ext cx="445647" cy="445647"/>
          </a:xfrm>
          <a:prstGeom prst="rect">
            <a:avLst/>
          </a:prstGeom>
        </p:spPr>
      </p:pic>
      <p:sp>
        <p:nvSpPr>
          <p:cNvPr id="13" name="ZoneTexte 2">
            <a:extLst>
              <a:ext uri="{FF2B5EF4-FFF2-40B4-BE49-F238E27FC236}">
                <a16:creationId xmlns:a16="http://schemas.microsoft.com/office/drawing/2014/main" id="{E3C86E74-A4CA-18F0-01B6-5B1F3AF20E81}"/>
              </a:ext>
            </a:extLst>
          </p:cNvPr>
          <p:cNvSpPr txBox="1"/>
          <p:nvPr/>
        </p:nvSpPr>
        <p:spPr>
          <a:xfrm rot="20307755">
            <a:off x="6594925" y="2811797"/>
            <a:ext cx="3288244" cy="307777"/>
          </a:xfrm>
          <a:prstGeom prst="rect">
            <a:avLst/>
          </a:prstGeom>
          <a:noFill/>
        </p:spPr>
        <p:txBody>
          <a:bodyPr wrap="square" rtlCol="0">
            <a:spAutoFit/>
          </a:bodyPr>
          <a:lstStyle/>
          <a:p>
            <a:pPr marL="0" marR="0" lvl="0" indent="0" algn="l" defTabSz="619323" rtl="0" eaLnBrk="1" fontAlgn="auto" latinLnBrk="0" hangingPunct="1">
              <a:lnSpc>
                <a:spcPct val="100000"/>
              </a:lnSpc>
              <a:spcBef>
                <a:spcPts val="0"/>
              </a:spcBef>
              <a:spcAft>
                <a:spcPts val="0"/>
              </a:spcAft>
              <a:buClrTx/>
              <a:buSzTx/>
              <a:buFontTx/>
              <a:buNone/>
              <a:tabLst/>
              <a:defRPr/>
            </a:pPr>
            <a:r>
              <a:rPr kumimoji="0" lang="fr-FR" sz="1400" b="1" i="0" u="none" strike="noStrike" kern="1200" cap="small"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rPr>
              <a:t>….</a:t>
            </a:r>
            <a:r>
              <a:rPr kumimoji="0" lang="fr-FR" sz="1400" b="0" i="0" u="none" strike="noStrike" kern="1200" cap="small"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rPr>
              <a:t>incl. </a:t>
            </a:r>
            <a:r>
              <a:rPr kumimoji="0" lang="fr-FR" sz="1400" b="0" i="0" u="none" strike="noStrike" kern="1200" cap="small" spc="0" normalizeH="0" baseline="0" noProof="0" dirty="0" err="1">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rPr>
              <a:t>Preventing</a:t>
            </a:r>
            <a:r>
              <a:rPr kumimoji="0" lang="fr-FR" sz="1400" b="0" i="0" u="none" strike="noStrike" kern="1200" cap="small"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rPr>
              <a:t> </a:t>
            </a:r>
            <a:r>
              <a:rPr kumimoji="0" lang="fr-FR" sz="1400" b="0" i="0" u="none" strike="noStrike" kern="1200" cap="small" spc="0" normalizeH="0" baseline="0" noProof="0" dirty="0" err="1">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rPr>
              <a:t>informalization</a:t>
            </a:r>
            <a:endParaRPr kumimoji="0" lang="fr-FR" sz="1400" b="0" i="0" u="none" strike="noStrike" kern="1200" cap="small"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27" name="ZoneTexte 44">
            <a:extLst>
              <a:ext uri="{FF2B5EF4-FFF2-40B4-BE49-F238E27FC236}">
                <a16:creationId xmlns:a16="http://schemas.microsoft.com/office/drawing/2014/main" id="{F4845BBC-01A0-AE0A-E1BD-3E6C99C183BB}"/>
              </a:ext>
            </a:extLst>
          </p:cNvPr>
          <p:cNvSpPr txBox="1"/>
          <p:nvPr/>
        </p:nvSpPr>
        <p:spPr>
          <a:xfrm>
            <a:off x="32684" y="5767972"/>
            <a:ext cx="1802697" cy="954107"/>
          </a:xfrm>
          <a:prstGeom prst="rect">
            <a:avLst/>
          </a:prstGeom>
          <a:noFill/>
        </p:spPr>
        <p:txBody>
          <a:bodyPr wrap="square" rtlCol="0">
            <a:spAutoFit/>
          </a:bodyPr>
          <a:lstStyle/>
          <a:p>
            <a:pPr marL="0" marR="0" lvl="0" indent="0" algn="l" defTabSz="619323"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Most pronounced decent work deficits, low productivity</a:t>
            </a:r>
            <a:endParaRPr kumimoji="0" lang="en-GB" sz="1400" b="1"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91632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44"/>
                                        </p:tgtEl>
                                        <p:attrNameLst>
                                          <p:attrName>style.visibility</p:attrName>
                                        </p:attrNameLst>
                                      </p:cBhvr>
                                      <p:to>
                                        <p:strVal val="visible"/>
                                      </p:to>
                                    </p:set>
                                    <p:animEffect transition="in" filter="wipe(left)">
                                      <p:cBhvr>
                                        <p:cTn id="9" dur="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wipe(down)">
                                      <p:cBhvr>
                                        <p:cTn id="24" dur="500"/>
                                        <p:tgtEl>
                                          <p:spTgt spid="5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36" presetID="1"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down)">
                                      <p:cBhvr>
                                        <p:cTn id="42" dur="500"/>
                                        <p:tgtEl>
                                          <p:spTgt spid="57"/>
                                        </p:tgtEl>
                                      </p:cBhvr>
                                    </p:animEffect>
                                  </p:childTnLst>
                                  <p:subTnLst>
                                    <p:set>
                                      <p:cBhvr override="childStyle">
                                        <p:cTn dur="1" fill="hold" display="0" masterRel="nextClick" afterEffect="1"/>
                                        <p:tgtEl>
                                          <p:spTgt spid="57"/>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0" grpId="0"/>
      <p:bldP spid="62" grpId="0" animBg="1"/>
      <p:bldP spid="63" grpId="0" animBg="1"/>
      <p:bldP spid="64" grpId="0"/>
      <p:bldP spid="13"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184617" y="5818910"/>
            <a:ext cx="2951759" cy="954620"/>
          </a:xfrm>
          <a:prstGeom prst="rect">
            <a:avLst/>
          </a:prstGeom>
          <a:noFill/>
        </p:spPr>
        <p:txBody>
          <a:bodyPr wrap="square" rtlCol="0">
            <a:spAutoFit/>
          </a:bodyPr>
          <a:lstStyle/>
          <a:p>
            <a:pPr marL="285756" marR="0" lvl="0" indent="-285756" algn="l" defTabSz="309668" rtl="0" eaLnBrk="1" fontAlgn="auto" latinLnBrk="0" hangingPunct="1">
              <a:lnSpc>
                <a:spcPct val="100000"/>
              </a:lnSpc>
              <a:spcBef>
                <a:spcPts val="0"/>
              </a:spcBef>
              <a:spcAft>
                <a:spcPts val="0"/>
              </a:spcAft>
              <a:buClr>
                <a:srgbClr val="05D2D2">
                  <a:lumMod val="50000"/>
                </a:srgbClr>
              </a:buClr>
              <a:buSzTx/>
              <a:buFont typeface="Wingdings 3" panose="05040102010807070707" pitchFamily="18" charset="2"/>
              <a:buChar char="u"/>
              <a:tabLst/>
              <a:defRPr/>
            </a:pPr>
            <a:r>
              <a:rPr kumimoji="0" lang="en-GB" sz="1401"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Subsistence activities, casual workers many low-educated own-account workers, contributing family workers</a:t>
            </a:r>
          </a:p>
        </p:txBody>
      </p:sp>
      <p:pic>
        <p:nvPicPr>
          <p:cNvPr id="16" name="Graphique 15">
            <a:extLst>
              <a:ext uri="{FF2B5EF4-FFF2-40B4-BE49-F238E27FC236}">
                <a16:creationId xmlns:a16="http://schemas.microsoft.com/office/drawing/2014/main" id="{492752D4-3806-464B-BB33-F6D94E76A7E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rot="19889277" flipH="1">
            <a:off x="3698713" y="1516323"/>
            <a:ext cx="852592" cy="1344816"/>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7039" y="2622037"/>
            <a:ext cx="3213456" cy="4210813"/>
          </a:xfrm>
          <a:prstGeom prst="rect">
            <a:avLst/>
          </a:prstGeom>
        </p:spPr>
      </p:pic>
      <p:sp>
        <p:nvSpPr>
          <p:cNvPr id="30" name="ZoneTexte 29">
            <a:extLst>
              <a:ext uri="{FF2B5EF4-FFF2-40B4-BE49-F238E27FC236}">
                <a16:creationId xmlns:a16="http://schemas.microsoft.com/office/drawing/2014/main" id="{CAECBDDF-EB30-4326-9479-CDEC5297222C}"/>
              </a:ext>
            </a:extLst>
          </p:cNvPr>
          <p:cNvSpPr txBox="1"/>
          <p:nvPr/>
        </p:nvSpPr>
        <p:spPr>
          <a:xfrm>
            <a:off x="3534841" y="4127995"/>
            <a:ext cx="3029676" cy="1601336"/>
          </a:xfrm>
          <a:prstGeom prst="rect">
            <a:avLst/>
          </a:prstGeom>
          <a:noFill/>
        </p:spPr>
        <p:txBody>
          <a:bodyPr wrap="square">
            <a:spAutoFit/>
          </a:bodyPr>
          <a:lstStyle/>
          <a:p>
            <a:pPr marL="0" marR="0" lvl="0" indent="0" algn="l" defTabSz="914419" rtl="0" eaLnBrk="1" fontAlgn="auto" latinLnBrk="0" hangingPunct="1">
              <a:lnSpc>
                <a:spcPct val="100000"/>
              </a:lnSpc>
              <a:spcBef>
                <a:spcPts val="0"/>
              </a:spcBef>
              <a:spcAft>
                <a:spcPts val="0"/>
              </a:spcAft>
              <a:buClrTx/>
              <a:buSzTx/>
              <a:buFontTx/>
              <a:buNone/>
              <a:tabLst/>
              <a:defRPr/>
            </a:pPr>
            <a:r>
              <a:rPr kumimoji="0" lang="en-GB" sz="1401"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Factors/pre conditions  to consider:</a:t>
            </a:r>
            <a:endParaRPr kumimoji="0" lang="en-GB" sz="1401"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6" marR="0" lvl="0" indent="-285756" algn="l" defTabSz="309668" rtl="0" eaLnBrk="1" fontAlgn="auto" latinLnBrk="0" hangingPunct="1">
              <a:lnSpc>
                <a:spcPct val="100000"/>
              </a:lnSpc>
              <a:spcBef>
                <a:spcPts val="0"/>
              </a:spcBef>
              <a:spcAft>
                <a:spcPts val="0"/>
              </a:spcAft>
              <a:buClr>
                <a:srgbClr val="05D2D2">
                  <a:lumMod val="75000"/>
                </a:srgbClr>
              </a:buClr>
              <a:buSzTx/>
              <a:buFont typeface="Wingdings 3" panose="05040102010807070707" pitchFamily="18" charset="2"/>
              <a:buChar char="u"/>
              <a:tabLst/>
              <a:defRPr/>
            </a:pPr>
            <a:r>
              <a:rPr kumimoji="0" lang="en-GB" sz="1401"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For </a:t>
            </a:r>
            <a:r>
              <a:rPr kumimoji="0" lang="en-GB" sz="1401"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employees</a:t>
            </a:r>
            <a:r>
              <a:rPr kumimoji="0" lang="en-GB" sz="1401"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to be in the informal sector; the absence of recognition of the employment relationship;</a:t>
            </a:r>
          </a:p>
          <a:p>
            <a:pPr marL="285756" marR="0" lvl="0" indent="-285756" algn="l" defTabSz="309668" rtl="0" eaLnBrk="1" fontAlgn="auto" latinLnBrk="0" hangingPunct="1">
              <a:lnSpc>
                <a:spcPct val="100000"/>
              </a:lnSpc>
              <a:spcBef>
                <a:spcPts val="0"/>
              </a:spcBef>
              <a:spcAft>
                <a:spcPts val="0"/>
              </a:spcAft>
              <a:buClr>
                <a:srgbClr val="05D2D2">
                  <a:lumMod val="75000"/>
                </a:srgbClr>
              </a:buClr>
              <a:buSzTx/>
              <a:buFont typeface="Wingdings 3" panose="05040102010807070707" pitchFamily="18" charset="2"/>
              <a:buChar char="u"/>
              <a:tabLst/>
              <a:defRPr/>
            </a:pPr>
            <a:r>
              <a:rPr kumimoji="0" lang="en-GB" sz="1401"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For </a:t>
            </a:r>
            <a:r>
              <a:rPr kumimoji="0" lang="en-GB" sz="1401"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all</a:t>
            </a:r>
            <a:r>
              <a:rPr kumimoji="0" lang="en-GB" sz="1401"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being excluded from the scope of labour, social &amp; fiscal laws</a:t>
            </a:r>
          </a:p>
        </p:txBody>
      </p:sp>
      <p:grpSp>
        <p:nvGrpSpPr>
          <p:cNvPr id="47" name="Groupe 46">
            <a:extLst>
              <a:ext uri="{FF2B5EF4-FFF2-40B4-BE49-F238E27FC236}">
                <a16:creationId xmlns:a16="http://schemas.microsoft.com/office/drawing/2014/main" id="{9871C17D-E03F-494B-96B7-F0D828E4F558}"/>
              </a:ext>
            </a:extLst>
          </p:cNvPr>
          <p:cNvGrpSpPr/>
          <p:nvPr/>
        </p:nvGrpSpPr>
        <p:grpSpPr>
          <a:xfrm>
            <a:off x="6748817" y="2843065"/>
            <a:ext cx="1969802" cy="2277675"/>
            <a:chOff x="5228486" y="2343741"/>
            <a:chExt cx="3415543" cy="3362833"/>
          </a:xfrm>
        </p:grpSpPr>
        <p:cxnSp>
          <p:nvCxnSpPr>
            <p:cNvPr id="45" name="Connecteur droit avec flèche 44">
              <a:extLst>
                <a:ext uri="{FF2B5EF4-FFF2-40B4-BE49-F238E27FC236}">
                  <a16:creationId xmlns:a16="http://schemas.microsoft.com/office/drawing/2014/main" id="{1EF36BE2-6CDC-4A56-9713-DAD77F1D35DF}"/>
                </a:ext>
              </a:extLst>
            </p:cNvPr>
            <p:cNvCxnSpPr>
              <a:cxnSpLocks/>
            </p:cNvCxnSpPr>
            <p:nvPr/>
          </p:nvCxnSpPr>
          <p:spPr>
            <a:xfrm>
              <a:off x="5228486" y="2635689"/>
              <a:ext cx="0" cy="1960420"/>
            </a:xfrm>
            <a:prstGeom prst="straightConnector1">
              <a:avLst/>
            </a:prstGeom>
            <a:ln w="38100">
              <a:solidFill>
                <a:schemeClr val="accent5">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8F4E969C-085F-42F0-8DF8-FE45093C5F7B}"/>
                </a:ext>
              </a:extLst>
            </p:cNvPr>
            <p:cNvSpPr txBox="1"/>
            <p:nvPr/>
          </p:nvSpPr>
          <p:spPr>
            <a:xfrm>
              <a:off x="5414849" y="2343741"/>
              <a:ext cx="3229180" cy="3362833"/>
            </a:xfrm>
            <a:prstGeom prst="rect">
              <a:avLst/>
            </a:prstGeom>
            <a:solidFill>
              <a:schemeClr val="bg1"/>
            </a:solidFill>
          </p:spPr>
          <p:txBody>
            <a:bodyPr wrap="square" rtlCol="0">
              <a:spAutoFit/>
            </a:bodyPr>
            <a:lstStyle/>
            <a:p>
              <a:pPr marL="0" marR="0" lvl="0" indent="0" algn="l" defTabSz="309668"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5D2D2">
                      <a:lumMod val="50000"/>
                    </a:srgbClr>
                  </a:solidFill>
                  <a:effectLst/>
                  <a:uLnTx/>
                  <a:uFillTx/>
                  <a:latin typeface="Calibri" panose="020F0502020204030204"/>
                  <a:ea typeface="+mn-ea"/>
                  <a:cs typeface="+mn-cs"/>
                </a:rPr>
                <a:t>Continuum of situations in terms of </a:t>
              </a:r>
              <a:r>
                <a:rPr kumimoji="0" lang="en-GB" sz="1600" b="1" i="0" u="none" strike="noStrike" kern="1200" cap="none" spc="0" normalizeH="0" baseline="0" noProof="0" dirty="0">
                  <a:ln>
                    <a:noFill/>
                  </a:ln>
                  <a:solidFill>
                    <a:srgbClr val="05D2D2">
                      <a:lumMod val="50000"/>
                    </a:srgbClr>
                  </a:solidFill>
                  <a:effectLst/>
                  <a:uLnTx/>
                  <a:uFillTx/>
                  <a:latin typeface="Calibri" panose="020F0502020204030204"/>
                  <a:ea typeface="+mn-ea"/>
                  <a:cs typeface="+mn-cs"/>
                </a:rPr>
                <a:t>levels of informality </a:t>
              </a:r>
              <a:r>
                <a:rPr kumimoji="0" lang="en-GB" sz="1600" b="0" i="0" u="none" strike="noStrike" kern="1200" cap="none" spc="0" normalizeH="0" baseline="0" noProof="0" dirty="0">
                  <a:ln>
                    <a:noFill/>
                  </a:ln>
                  <a:solidFill>
                    <a:srgbClr val="05D2D2">
                      <a:lumMod val="50000"/>
                    </a:srgbClr>
                  </a:solidFill>
                  <a:effectLst/>
                  <a:uLnTx/>
                  <a:uFillTx/>
                  <a:latin typeface="Calibri" panose="020F0502020204030204"/>
                  <a:ea typeface="+mn-ea"/>
                  <a:cs typeface="+mn-cs"/>
                </a:rPr>
                <a:t>&amp; l</a:t>
              </a:r>
              <a:r>
                <a:rPr kumimoji="0" lang="en-GB" sz="1600" b="1" i="0" u="none" strike="noStrike" kern="1200" cap="none" spc="0" normalizeH="0" baseline="0" noProof="0" dirty="0">
                  <a:ln>
                    <a:noFill/>
                  </a:ln>
                  <a:solidFill>
                    <a:srgbClr val="05D2D2">
                      <a:lumMod val="50000"/>
                    </a:srgbClr>
                  </a:solidFill>
                  <a:effectLst/>
                  <a:uLnTx/>
                  <a:uFillTx/>
                  <a:latin typeface="Calibri" panose="020F0502020204030204"/>
                  <a:ea typeface="+mn-ea"/>
                  <a:cs typeface="+mn-cs"/>
                </a:rPr>
                <a:t>vulnerabilities</a:t>
              </a:r>
              <a:r>
                <a:rPr kumimoji="0" lang="en-GB" sz="1600" b="0" i="0" u="none" strike="noStrike" kern="1200" cap="none" spc="0" normalizeH="0" baseline="0" noProof="0" dirty="0">
                  <a:ln>
                    <a:noFill/>
                  </a:ln>
                  <a:solidFill>
                    <a:srgbClr val="05D2D2">
                      <a:lumMod val="50000"/>
                    </a:srgbClr>
                  </a:solidFill>
                  <a:effectLst/>
                  <a:uLnTx/>
                  <a:uFillTx/>
                  <a:latin typeface="Calibri" panose="020F0502020204030204"/>
                  <a:ea typeface="+mn-ea"/>
                  <a:cs typeface="+mn-cs"/>
                </a:rPr>
                <a:t> but also opportunities for a sustainable formalization</a:t>
              </a:r>
            </a:p>
            <a:p>
              <a:pPr marL="0" marR="0" lvl="0" indent="0" algn="l" defTabSz="309668" rtl="0" eaLnBrk="1" fontAlgn="auto" latinLnBrk="0" hangingPunct="1">
                <a:lnSpc>
                  <a:spcPct val="100000"/>
                </a:lnSpc>
                <a:spcBef>
                  <a:spcPts val="0"/>
                </a:spcBef>
                <a:spcAft>
                  <a:spcPts val="0"/>
                </a:spcAft>
                <a:buClrTx/>
                <a:buSzTx/>
                <a:buFontTx/>
                <a:buNone/>
                <a:tabLst/>
                <a:defRPr/>
              </a:pPr>
              <a:endParaRPr kumimoji="0" lang="fr-FR" sz="1401"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grpSp>
      <p:grpSp>
        <p:nvGrpSpPr>
          <p:cNvPr id="41" name="Groupe 40">
            <a:extLst>
              <a:ext uri="{FF2B5EF4-FFF2-40B4-BE49-F238E27FC236}">
                <a16:creationId xmlns:a16="http://schemas.microsoft.com/office/drawing/2014/main" id="{2B07D5FD-5091-459E-9430-F36DDBEB1382}"/>
              </a:ext>
            </a:extLst>
          </p:cNvPr>
          <p:cNvGrpSpPr/>
          <p:nvPr/>
        </p:nvGrpSpPr>
        <p:grpSpPr>
          <a:xfrm>
            <a:off x="6660228" y="5203428"/>
            <a:ext cx="3001946" cy="1508105"/>
            <a:chOff x="5411882" y="5096735"/>
            <a:chExt cx="4432167" cy="2226611"/>
          </a:xfrm>
        </p:grpSpPr>
        <p:sp>
          <p:nvSpPr>
            <p:cNvPr id="4" name="Rectangle 3">
              <a:extLst>
                <a:ext uri="{FF2B5EF4-FFF2-40B4-BE49-F238E27FC236}">
                  <a16:creationId xmlns:a16="http://schemas.microsoft.com/office/drawing/2014/main" id="{60F41AEA-5DAD-4495-B125-3ED88DDCF710}"/>
                </a:ext>
              </a:extLst>
            </p:cNvPr>
            <p:cNvSpPr/>
            <p:nvPr/>
          </p:nvSpPr>
          <p:spPr>
            <a:xfrm>
              <a:off x="5876335" y="5096735"/>
              <a:ext cx="3967714" cy="2226611"/>
            </a:xfrm>
            <a:prstGeom prst="rect">
              <a:avLst/>
            </a:prstGeom>
            <a:noFill/>
          </p:spPr>
          <p:txBody>
            <a:bodyPr wrap="square">
              <a:spAutoFit/>
            </a:bodyPr>
            <a:lstStyle/>
            <a:p>
              <a:pPr marL="0" marR="0" lvl="0" indent="0" algn="l" defTabSz="309668"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High level of informality/vulnerabilities</a:t>
              </a:r>
            </a:p>
            <a:p>
              <a:pPr marL="285756" marR="0" lvl="0" indent="-285756" algn="l" defTabSz="309668" rtl="0" eaLnBrk="1" fontAlgn="auto" latinLnBrk="0" hangingPunct="1">
                <a:lnSpc>
                  <a:spcPct val="100000"/>
                </a:lnSpc>
                <a:spcBef>
                  <a:spcPts val="0"/>
                </a:spcBef>
                <a:spcAft>
                  <a:spcPts val="0"/>
                </a:spcAft>
                <a:buClr>
                  <a:srgbClr val="05D2D2">
                    <a:lumMod val="50000"/>
                  </a:srgbClr>
                </a:buClr>
                <a:buSzTx/>
                <a:buFont typeface="Wingdings 3" panose="05040102010807070707" pitchFamily="18" charset="2"/>
                <a:buChar char="u"/>
                <a:tabLst/>
                <a:defRPr/>
              </a:pPr>
              <a:r>
                <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Critical decent work deficits</a:t>
              </a:r>
            </a:p>
            <a:p>
              <a:pPr marL="285756" marR="0" lvl="0" indent="-285756" algn="l" defTabSz="309668" rtl="0" eaLnBrk="1" fontAlgn="auto" latinLnBrk="0" hangingPunct="1">
                <a:lnSpc>
                  <a:spcPct val="100000"/>
                </a:lnSpc>
                <a:spcBef>
                  <a:spcPts val="0"/>
                </a:spcBef>
                <a:spcAft>
                  <a:spcPts val="0"/>
                </a:spcAft>
                <a:buClr>
                  <a:srgbClr val="05D2D2">
                    <a:lumMod val="50000"/>
                  </a:srgbClr>
                </a:buClr>
                <a:buSzTx/>
                <a:buFont typeface="Wingdings 3" panose="05040102010807070707" pitchFamily="18" charset="2"/>
                <a:buChar char="u"/>
                <a:tabLst/>
                <a:defRPr/>
              </a:pPr>
              <a:r>
                <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Poverty, irregular income; lack of capital, low level of education, low productivity</a:t>
              </a:r>
            </a:p>
          </p:txBody>
        </p:sp>
        <p:sp>
          <p:nvSpPr>
            <p:cNvPr id="6" name="Flèche : chevron 5">
              <a:extLst>
                <a:ext uri="{FF2B5EF4-FFF2-40B4-BE49-F238E27FC236}">
                  <a16:creationId xmlns:a16="http://schemas.microsoft.com/office/drawing/2014/main" id="{754A5DAD-1915-4836-B01F-EC0319190D17}"/>
                </a:ext>
              </a:extLst>
            </p:cNvPr>
            <p:cNvSpPr/>
            <p:nvPr/>
          </p:nvSpPr>
          <p:spPr>
            <a:xfrm flipH="1">
              <a:off x="5411882" y="5250211"/>
              <a:ext cx="464455" cy="717438"/>
            </a:xfrm>
            <a:prstGeom prst="chevron">
              <a:avLst/>
            </a:prstGeom>
            <a:solidFill>
              <a:schemeClr val="tx2">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9668" rtl="0" eaLnBrk="1" fontAlgn="auto" latinLnBrk="0" hangingPunct="1">
                <a:lnSpc>
                  <a:spcPct val="100000"/>
                </a:lnSpc>
                <a:spcBef>
                  <a:spcPts val="0"/>
                </a:spcBef>
                <a:spcAft>
                  <a:spcPts val="0"/>
                </a:spcAft>
                <a:buClrTx/>
                <a:buSzTx/>
                <a:buFontTx/>
                <a:buNone/>
                <a:tabLst/>
                <a:defRPr/>
              </a:pPr>
              <a:endParaRPr kumimoji="0" lang="fr-FR" sz="121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Rectangle 4"/>
          <p:cNvSpPr/>
          <p:nvPr/>
        </p:nvSpPr>
        <p:spPr>
          <a:xfrm>
            <a:off x="9172575" y="1759859"/>
            <a:ext cx="2944400" cy="2894767"/>
          </a:xfrm>
          <a:prstGeom prst="rect">
            <a:avLst/>
          </a:prstGeom>
        </p:spPr>
        <p:txBody>
          <a:bodyPr wrap="square">
            <a:spAutoFit/>
          </a:bodyPr>
          <a:lstStyle/>
          <a:p>
            <a:pPr marL="285756" marR="0" lvl="0" indent="-285756" algn="l" defTabSz="309668" rtl="0" eaLnBrk="1" fontAlgn="auto" latinLnBrk="0" hangingPunct="1">
              <a:lnSpc>
                <a:spcPct val="100000"/>
              </a:lnSpc>
              <a:spcBef>
                <a:spcPts val="0"/>
              </a:spcBef>
              <a:spcAft>
                <a:spcPts val="0"/>
              </a:spcAft>
              <a:buClr>
                <a:srgbClr val="05D2D2">
                  <a:lumMod val="50000"/>
                </a:srgbClr>
              </a:buClr>
              <a:buSzTx/>
              <a:buFont typeface="Wingdings 3" panose="05040102010807070707" pitchFamily="18" charset="2"/>
              <a:buChar char="u"/>
              <a:tabLst/>
              <a:defRPr/>
            </a:pPr>
            <a:r>
              <a:rPr kumimoji="0" lang="en-US" sz="1401"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Strengthening the ability to comply is important </a:t>
            </a:r>
          </a:p>
          <a:p>
            <a:pPr marL="285756" marR="0" lvl="0" indent="-285756" algn="l" defTabSz="309668" rtl="0" eaLnBrk="1" fontAlgn="auto" latinLnBrk="0" hangingPunct="1">
              <a:lnSpc>
                <a:spcPct val="100000"/>
              </a:lnSpc>
              <a:spcBef>
                <a:spcPts val="0"/>
              </a:spcBef>
              <a:spcAft>
                <a:spcPts val="0"/>
              </a:spcAft>
              <a:buClr>
                <a:srgbClr val="05D2D2">
                  <a:lumMod val="50000"/>
                </a:srgbClr>
              </a:buClr>
              <a:buSzTx/>
              <a:buFont typeface="Wingdings 3" panose="05040102010807070707" pitchFamily="18" charset="2"/>
              <a:buChar char="u"/>
              <a:tabLst/>
              <a:defRPr/>
            </a:pPr>
            <a:r>
              <a:rPr kumimoji="0" lang="en-US" sz="1401"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Strengthening the willingness to comply which is largely driven by the perception of fairness and the accountability of institutions is also essential</a:t>
            </a:r>
          </a:p>
          <a:p>
            <a:pPr marL="285756" marR="0" lvl="0" indent="-285756" algn="l" defTabSz="309668" rtl="0" eaLnBrk="1" fontAlgn="auto" latinLnBrk="0" hangingPunct="1">
              <a:lnSpc>
                <a:spcPct val="100000"/>
              </a:lnSpc>
              <a:spcBef>
                <a:spcPts val="0"/>
              </a:spcBef>
              <a:spcAft>
                <a:spcPts val="0"/>
              </a:spcAft>
              <a:buClr>
                <a:srgbClr val="05D2D2">
                  <a:lumMod val="50000"/>
                </a:srgbClr>
              </a:buClr>
              <a:buSzTx/>
              <a:buFont typeface="Wingdings 3" panose="05040102010807070707" pitchFamily="18" charset="2"/>
              <a:buChar char="u"/>
              <a:tabLst/>
              <a:defRPr/>
            </a:pPr>
            <a:endParaRPr kumimoji="0" lang="en-US" sz="1401"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6" marR="0" lvl="0" indent="-285756" algn="l" defTabSz="309668" rtl="0" eaLnBrk="1" fontAlgn="auto" latinLnBrk="0" hangingPunct="1">
              <a:lnSpc>
                <a:spcPct val="100000"/>
              </a:lnSpc>
              <a:spcBef>
                <a:spcPts val="0"/>
              </a:spcBef>
              <a:spcAft>
                <a:spcPts val="0"/>
              </a:spcAft>
              <a:buClr>
                <a:srgbClr val="05D2D2">
                  <a:lumMod val="50000"/>
                </a:srgbClr>
              </a:buClr>
              <a:buSzTx/>
              <a:buFont typeface="Wingdings 3" panose="05040102010807070707" pitchFamily="18" charset="2"/>
              <a:buChar char="u"/>
              <a:tabLst/>
              <a:defRPr/>
            </a:pPr>
            <a:r>
              <a:rPr kumimoji="0" lang="en-US" sz="1401"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Importance of the institutional, legal and business environment </a:t>
            </a:r>
          </a:p>
          <a:p>
            <a:pPr marL="285756" marR="0" lvl="0" indent="-285756" algn="l" defTabSz="309668" rtl="0" eaLnBrk="1" fontAlgn="auto" latinLnBrk="0" hangingPunct="1">
              <a:lnSpc>
                <a:spcPct val="100000"/>
              </a:lnSpc>
              <a:spcBef>
                <a:spcPts val="0"/>
              </a:spcBef>
              <a:spcAft>
                <a:spcPts val="0"/>
              </a:spcAft>
              <a:buClr>
                <a:srgbClr val="05D2D2">
                  <a:lumMod val="50000"/>
                </a:srgbClr>
              </a:buClr>
              <a:buSzTx/>
              <a:buFont typeface="Wingdings 3" panose="05040102010807070707" pitchFamily="18" charset="2"/>
              <a:buChar char="u"/>
              <a:tabLst/>
              <a:defRPr/>
            </a:pPr>
            <a:r>
              <a:rPr kumimoji="0" lang="en-US" sz="1401"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Importance of the capacity of the economy to create formal jobs</a:t>
            </a:r>
          </a:p>
          <a:p>
            <a:pPr marL="0" marR="0" lvl="0" indent="0" algn="l" defTabSz="309668" rtl="0" eaLnBrk="1" fontAlgn="auto" latinLnBrk="0" hangingPunct="1">
              <a:lnSpc>
                <a:spcPct val="100000"/>
              </a:lnSpc>
              <a:spcBef>
                <a:spcPts val="0"/>
              </a:spcBef>
              <a:spcAft>
                <a:spcPts val="0"/>
              </a:spcAft>
              <a:buClr>
                <a:srgbClr val="05D2D2">
                  <a:lumMod val="50000"/>
                </a:srgbClr>
              </a:buClr>
              <a:buSzTx/>
              <a:buFontTx/>
              <a:buNone/>
              <a:tabLst/>
              <a:defRPr/>
            </a:pPr>
            <a:endParaRPr kumimoji="0" lang="en-US" sz="1401"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42" name="Groupe 41">
            <a:extLst>
              <a:ext uri="{FF2B5EF4-FFF2-40B4-BE49-F238E27FC236}">
                <a16:creationId xmlns:a16="http://schemas.microsoft.com/office/drawing/2014/main" id="{83723A7C-2519-456F-BCFE-FDF3851CC33E}"/>
              </a:ext>
            </a:extLst>
          </p:cNvPr>
          <p:cNvGrpSpPr/>
          <p:nvPr/>
        </p:nvGrpSpPr>
        <p:grpSpPr>
          <a:xfrm>
            <a:off x="6670480" y="1727350"/>
            <a:ext cx="2059635" cy="646587"/>
            <a:chOff x="5378438" y="1138557"/>
            <a:chExt cx="3040910" cy="954644"/>
          </a:xfrm>
        </p:grpSpPr>
        <p:sp>
          <p:nvSpPr>
            <p:cNvPr id="8" name="Rectangle 7">
              <a:extLst>
                <a:ext uri="{FF2B5EF4-FFF2-40B4-BE49-F238E27FC236}">
                  <a16:creationId xmlns:a16="http://schemas.microsoft.com/office/drawing/2014/main" id="{77F3288E-CB0F-41DB-BFE3-6D418DC3F77A}"/>
                </a:ext>
              </a:extLst>
            </p:cNvPr>
            <p:cNvSpPr/>
            <p:nvPr/>
          </p:nvSpPr>
          <p:spPr>
            <a:xfrm>
              <a:off x="5793704" y="1138557"/>
              <a:ext cx="2625644" cy="954644"/>
            </a:xfrm>
            <a:prstGeom prst="rect">
              <a:avLst/>
            </a:prstGeom>
          </p:spPr>
          <p:txBody>
            <a:bodyPr wrap="square">
              <a:spAutoFit/>
            </a:bodyPr>
            <a:lstStyle/>
            <a:p>
              <a:pPr marL="0" marR="0" lvl="0" indent="0" algn="l" defTabSz="309668" rtl="0" eaLnBrk="1" fontAlgn="auto" latinLnBrk="0" hangingPunct="1">
                <a:lnSpc>
                  <a:spcPct val="100000"/>
                </a:lnSpc>
                <a:spcBef>
                  <a:spcPts val="0"/>
                </a:spcBef>
                <a:spcAft>
                  <a:spcPts val="0"/>
                </a:spcAft>
                <a:buClrTx/>
                <a:buSzTx/>
                <a:buFontTx/>
                <a:buNone/>
                <a:tabLst/>
                <a:defRPr/>
              </a:pPr>
              <a:r>
                <a:rPr kumimoji="0" lang="en-GB" sz="1801" b="1" i="0" u="none" strike="noStrike" kern="1200" cap="none" spc="0" normalizeH="0" baseline="0" noProof="0" dirty="0">
                  <a:ln>
                    <a:noFill/>
                  </a:ln>
                  <a:solidFill>
                    <a:prstClr val="black"/>
                  </a:solidFill>
                  <a:effectLst/>
                  <a:uLnTx/>
                  <a:uFillTx/>
                  <a:latin typeface="Calibri" panose="020F0502020204030204"/>
                  <a:ea typeface="+mn-ea"/>
                  <a:cs typeface="+mn-cs"/>
                </a:rPr>
                <a:t>Formalized jobs &amp; enterprises</a:t>
              </a:r>
            </a:p>
          </p:txBody>
        </p:sp>
        <p:sp>
          <p:nvSpPr>
            <p:cNvPr id="31" name="Flèche : chevron 30">
              <a:extLst>
                <a:ext uri="{FF2B5EF4-FFF2-40B4-BE49-F238E27FC236}">
                  <a16:creationId xmlns:a16="http://schemas.microsoft.com/office/drawing/2014/main" id="{9D797D24-EC25-411B-BB0C-5562ACB654FC}"/>
                </a:ext>
              </a:extLst>
            </p:cNvPr>
            <p:cNvSpPr/>
            <p:nvPr/>
          </p:nvSpPr>
          <p:spPr>
            <a:xfrm flipH="1">
              <a:off x="5378438" y="1289800"/>
              <a:ext cx="478458" cy="717438"/>
            </a:xfrm>
            <a:prstGeom prst="chevron">
              <a:avLst/>
            </a:prstGeom>
            <a:solidFill>
              <a:schemeClr val="tx2">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9668" rtl="0" eaLnBrk="1" fontAlgn="auto" latinLnBrk="0" hangingPunct="1">
                <a:lnSpc>
                  <a:spcPct val="100000"/>
                </a:lnSpc>
                <a:spcBef>
                  <a:spcPts val="0"/>
                </a:spcBef>
                <a:spcAft>
                  <a:spcPts val="0"/>
                </a:spcAft>
                <a:buClrTx/>
                <a:buSzTx/>
                <a:buFontTx/>
                <a:buNone/>
                <a:tabLst/>
                <a:defRPr/>
              </a:pPr>
              <a:endParaRPr kumimoji="0" lang="fr-FR" sz="180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5" name="Titre 14">
            <a:extLst>
              <a:ext uri="{FF2B5EF4-FFF2-40B4-BE49-F238E27FC236}">
                <a16:creationId xmlns:a16="http://schemas.microsoft.com/office/drawing/2014/main" id="{32C4D571-9C54-4A8F-87C6-BF37C115E573}"/>
              </a:ext>
            </a:extLst>
          </p:cNvPr>
          <p:cNvSpPr>
            <a:spLocks noGrp="1"/>
          </p:cNvSpPr>
          <p:nvPr>
            <p:ph type="title"/>
          </p:nvPr>
        </p:nvSpPr>
        <p:spPr>
          <a:xfrm>
            <a:off x="228600" y="107495"/>
            <a:ext cx="11758613" cy="1412373"/>
          </a:xfrm>
        </p:spPr>
        <p:txBody>
          <a:bodyPr>
            <a:normAutofit fontScale="90000"/>
          </a:bodyPr>
          <a:lstStyle/>
          <a:p>
            <a:pPr algn="r"/>
            <a:r>
              <a:rPr lang="en-GB" sz="2800" dirty="0">
                <a:solidFill>
                  <a:schemeClr val="accent5">
                    <a:lumMod val="50000"/>
                  </a:schemeClr>
                </a:solidFill>
                <a:latin typeface="Verdana" panose="020B0604030504040204" pitchFamily="34" charset="0"/>
                <a:ea typeface="Verdana" panose="020B0604030504040204" pitchFamily="34" charset="0"/>
              </a:rPr>
              <a:t>Transitioning to formality </a:t>
            </a:r>
            <a:br>
              <a:rPr lang="en-GB" sz="2800" dirty="0">
                <a:solidFill>
                  <a:schemeClr val="accent5">
                    <a:lumMod val="50000"/>
                  </a:schemeClr>
                </a:solidFill>
                <a:latin typeface="Verdana" panose="020B0604030504040204" pitchFamily="34" charset="0"/>
                <a:ea typeface="Verdana" panose="020B0604030504040204" pitchFamily="34" charset="0"/>
              </a:rPr>
            </a:br>
            <a:r>
              <a:rPr lang="en-GB" sz="3100" b="0" dirty="0">
                <a:solidFill>
                  <a:schemeClr val="accent5">
                    <a:lumMod val="50000"/>
                  </a:schemeClr>
                </a:solidFill>
                <a:latin typeface="Verdana" panose="020B0604030504040204" pitchFamily="34" charset="0"/>
                <a:ea typeface="Verdana" panose="020B0604030504040204" pitchFamily="34" charset="0"/>
              </a:rPr>
              <a:t>formalization and reduction of decent work deficits</a:t>
            </a:r>
            <a:br>
              <a:rPr lang="en-GB" sz="3100" b="0" dirty="0">
                <a:solidFill>
                  <a:schemeClr val="accent5">
                    <a:lumMod val="50000"/>
                  </a:schemeClr>
                </a:solidFill>
                <a:latin typeface="Verdana" panose="020B0604030504040204" pitchFamily="34" charset="0"/>
                <a:ea typeface="Verdana" panose="020B0604030504040204" pitchFamily="34" charset="0"/>
              </a:rPr>
            </a:br>
            <a:r>
              <a:rPr lang="en-GB" sz="2200" b="0" dirty="0">
                <a:solidFill>
                  <a:schemeClr val="tx2">
                    <a:lumMod val="85000"/>
                    <a:lumOff val="15000"/>
                  </a:schemeClr>
                </a:solidFill>
                <a:latin typeface="Verdana" panose="020B0604030504040204" pitchFamily="34" charset="0"/>
                <a:ea typeface="Verdana" panose="020B0604030504040204" pitchFamily="34" charset="0"/>
              </a:rPr>
              <a:t>The analysis of working conditions &amp; productivity together with contextual vulnerabilities as part of the broader assessment of the ability of workers to formalize</a:t>
            </a:r>
            <a:endParaRPr lang="en-GB" sz="2800" b="0" dirty="0">
              <a:solidFill>
                <a:schemeClr val="tx2">
                  <a:lumMod val="85000"/>
                  <a:lumOff val="15000"/>
                </a:schemeClr>
              </a:solidFill>
              <a:latin typeface="Verdana" panose="020B0604030504040204" pitchFamily="34" charset="0"/>
              <a:ea typeface="Verdana" panose="020B0604030504040204" pitchFamily="34" charset="0"/>
            </a:endParaRPr>
          </a:p>
        </p:txBody>
      </p:sp>
      <p:sp>
        <p:nvSpPr>
          <p:cNvPr id="23" name="TextBox 22"/>
          <p:cNvSpPr txBox="1"/>
          <p:nvPr/>
        </p:nvSpPr>
        <p:spPr>
          <a:xfrm>
            <a:off x="4046576" y="2741528"/>
            <a:ext cx="2299152" cy="523477"/>
          </a:xfrm>
          <a:prstGeom prst="rect">
            <a:avLst/>
          </a:prstGeom>
          <a:noFill/>
        </p:spPr>
        <p:txBody>
          <a:bodyPr wrap="square" rtlCol="0">
            <a:spAutoFit/>
          </a:bodyPr>
          <a:lstStyle/>
          <a:p>
            <a:pPr marL="285756" marR="0" lvl="0" indent="-285756" algn="l" defTabSz="309668" rtl="0" eaLnBrk="1" fontAlgn="auto" latinLnBrk="0" hangingPunct="1">
              <a:lnSpc>
                <a:spcPct val="100000"/>
              </a:lnSpc>
              <a:spcBef>
                <a:spcPts val="0"/>
              </a:spcBef>
              <a:spcAft>
                <a:spcPts val="0"/>
              </a:spcAft>
              <a:buClr>
                <a:srgbClr val="05D2D2">
                  <a:lumMod val="50000"/>
                </a:srgbClr>
              </a:buClr>
              <a:buSzTx/>
              <a:buFont typeface="Wingdings 3" panose="05040102010807070707" pitchFamily="18" charset="2"/>
              <a:buChar char="u"/>
              <a:tabLst/>
              <a:defRPr/>
            </a:pPr>
            <a:r>
              <a:rPr kumimoji="0" lang="en-GB" sz="1401"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Productive unregistered enterprises</a:t>
            </a:r>
          </a:p>
        </p:txBody>
      </p:sp>
      <p:sp>
        <p:nvSpPr>
          <p:cNvPr id="24" name="TextBox 23"/>
          <p:cNvSpPr txBox="1"/>
          <p:nvPr/>
        </p:nvSpPr>
        <p:spPr>
          <a:xfrm>
            <a:off x="3783359" y="3292997"/>
            <a:ext cx="2229753" cy="739048"/>
          </a:xfrm>
          <a:prstGeom prst="rect">
            <a:avLst/>
          </a:prstGeom>
          <a:noFill/>
        </p:spPr>
        <p:txBody>
          <a:bodyPr wrap="square" rtlCol="0">
            <a:spAutoFit/>
          </a:bodyPr>
          <a:lstStyle>
            <a:defPPr>
              <a:defRPr lang="en-US"/>
            </a:defPPr>
            <a:lvl1pPr marL="285750" marR="0" lvl="0" indent="-285750" defTabSz="309662" fontAlgn="auto">
              <a:lnSpc>
                <a:spcPct val="100000"/>
              </a:lnSpc>
              <a:spcBef>
                <a:spcPts val="0"/>
              </a:spcBef>
              <a:spcAft>
                <a:spcPts val="0"/>
              </a:spcAft>
              <a:buClr>
                <a:schemeClr val="accent5">
                  <a:lumMod val="50000"/>
                </a:schemeClr>
              </a:buClr>
              <a:buSzTx/>
              <a:buFont typeface="Wingdings 3" panose="05040102010807070707" pitchFamily="18" charset="2"/>
              <a:buChar char="u"/>
              <a:tabLst/>
              <a:defRPr kumimoji="0" sz="1400" b="0" i="0" u="none" strike="noStrike" cap="none" spc="0" normalizeH="0" baseline="0">
                <a:ln>
                  <a:noFill/>
                </a:ln>
                <a:solidFill>
                  <a:prstClr val="black"/>
                </a:solidFill>
                <a:effectLst/>
                <a:uLnTx/>
                <a:uFillTx/>
                <a:latin typeface="Calibri" panose="020F0502020204030204" pitchFamily="34" charset="0"/>
                <a:cs typeface="Calibri" panose="020F0502020204030204" pitchFamily="34" charset="0"/>
              </a:defRPr>
            </a:lvl1pPr>
          </a:lstStyle>
          <a:p>
            <a:pPr marL="285756" marR="0" lvl="0" indent="-285756" algn="l" defTabSz="309668" rtl="0" eaLnBrk="1" fontAlgn="auto" latinLnBrk="0" hangingPunct="1">
              <a:lnSpc>
                <a:spcPct val="100000"/>
              </a:lnSpc>
              <a:spcBef>
                <a:spcPts val="0"/>
              </a:spcBef>
              <a:spcAft>
                <a:spcPts val="0"/>
              </a:spcAft>
              <a:buClr>
                <a:srgbClr val="05D2D2">
                  <a:lumMod val="50000"/>
                </a:srgbClr>
              </a:buClr>
              <a:buSzTx/>
              <a:buFont typeface="Wingdings 3" panose="05040102010807070707" pitchFamily="18" charset="2"/>
              <a:buChar char="u"/>
              <a:tabLst/>
              <a:defRPr/>
            </a:pPr>
            <a:r>
              <a:rPr kumimoji="0" lang="en-GB" sz="1401"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Employees informally employed in formal enterprises</a:t>
            </a:r>
          </a:p>
        </p:txBody>
      </p:sp>
      <p:sp>
        <p:nvSpPr>
          <p:cNvPr id="39" name="TextBox 38"/>
          <p:cNvSpPr txBox="1"/>
          <p:nvPr/>
        </p:nvSpPr>
        <p:spPr>
          <a:xfrm>
            <a:off x="40795" y="4955410"/>
            <a:ext cx="3072628" cy="1877694"/>
          </a:xfrm>
          <a:prstGeom prst="rect">
            <a:avLst/>
          </a:prstGeom>
          <a:solidFill>
            <a:schemeClr val="bg1">
              <a:alpha val="52000"/>
            </a:schemeClr>
          </a:solidFill>
        </p:spPr>
        <p:txBody>
          <a:bodyPr wrap="square" rtlCol="0">
            <a:spAutoFit/>
          </a:bodyPr>
          <a:lstStyle/>
          <a:p>
            <a:pPr marL="0" marR="0" lvl="0" indent="0" algn="l" defTabSz="309668" rtl="0" eaLnBrk="1" fontAlgn="auto" latinLnBrk="0" hangingPunct="1">
              <a:lnSpc>
                <a:spcPct val="100000"/>
              </a:lnSpc>
              <a:spcBef>
                <a:spcPts val="0"/>
              </a:spcBef>
              <a:spcAft>
                <a:spcPts val="0"/>
              </a:spcAft>
              <a:buClrTx/>
              <a:buSzTx/>
              <a:buFontTx/>
              <a:buNone/>
              <a:tabLst/>
              <a:defRPr/>
            </a:pPr>
            <a:r>
              <a:rPr kumimoji="0" lang="en-US" sz="1801" b="1" i="0" u="none" strike="noStrike" kern="1200" cap="none" spc="0" normalizeH="0" baseline="0" noProof="0" dirty="0">
                <a:ln>
                  <a:noFill/>
                </a:ln>
                <a:solidFill>
                  <a:prstClr val="black"/>
                </a:solidFill>
                <a:effectLst/>
                <a:uLnTx/>
                <a:uFillTx/>
                <a:latin typeface="Calibri" panose="020F0502020204030204"/>
                <a:ea typeface="+mn-ea"/>
                <a:cs typeface="+mn-cs"/>
              </a:rPr>
              <a:t>Create the conditions for future formalization</a:t>
            </a:r>
          </a:p>
          <a:p>
            <a:pPr marL="0" marR="0" lvl="0" indent="0" algn="l" defTabSz="30966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Improve working conditions, strengthen capacities, productivity, secure income </a:t>
            </a:r>
          </a:p>
          <a:p>
            <a:pPr marL="285756" marR="0" lvl="0" indent="-285756" algn="l" defTabSz="309668" rtl="0" eaLnBrk="1" fontAlgn="auto" latinLnBrk="0" hangingPunct="1">
              <a:lnSpc>
                <a:spcPct val="100000"/>
              </a:lnSpc>
              <a:spcBef>
                <a:spcPts val="0"/>
              </a:spcBef>
              <a:spcAft>
                <a:spcPts val="0"/>
              </a:spcAft>
              <a:buClr>
                <a:srgbClr val="05D2D2">
                  <a:lumMod val="75000"/>
                </a:srgbClr>
              </a:buClr>
              <a:buSzTx/>
              <a:buFont typeface="Wingdings 3" panose="05040102010807070707" pitchFamily="18" charset="2"/>
              <a:buChar char="u"/>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Reducing decent work deficits</a:t>
            </a:r>
          </a:p>
          <a:p>
            <a:pPr marL="285756" marR="0" lvl="0" indent="-285756" algn="l" defTabSz="309668" rtl="0" eaLnBrk="1" fontAlgn="auto" latinLnBrk="0" hangingPunct="1">
              <a:lnSpc>
                <a:spcPct val="100000"/>
              </a:lnSpc>
              <a:spcBef>
                <a:spcPts val="0"/>
              </a:spcBef>
              <a:spcAft>
                <a:spcPts val="0"/>
              </a:spcAft>
              <a:buClr>
                <a:srgbClr val="05D2D2">
                  <a:lumMod val="75000"/>
                </a:srgbClr>
              </a:buClr>
              <a:buSzTx/>
              <a:buFont typeface="Wingdings 3" panose="05040102010807070707" pitchFamily="18" charset="2"/>
              <a:buChar char="u"/>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Reducing vulnerabilities </a:t>
            </a:r>
          </a:p>
        </p:txBody>
      </p:sp>
      <p:sp>
        <p:nvSpPr>
          <p:cNvPr id="7" name="ZoneTexte 6">
            <a:extLst>
              <a:ext uri="{FF2B5EF4-FFF2-40B4-BE49-F238E27FC236}">
                <a16:creationId xmlns:a16="http://schemas.microsoft.com/office/drawing/2014/main" id="{171B244A-A22B-4592-8369-4673DA57FEA7}"/>
              </a:ext>
            </a:extLst>
          </p:cNvPr>
          <p:cNvSpPr txBox="1"/>
          <p:nvPr/>
        </p:nvSpPr>
        <p:spPr>
          <a:xfrm>
            <a:off x="75029" y="2394806"/>
            <a:ext cx="3300681" cy="830997"/>
          </a:xfrm>
          <a:prstGeom prst="rect">
            <a:avLst/>
          </a:prstGeom>
          <a:noFill/>
        </p:spPr>
        <p:txBody>
          <a:bodyPr wrap="square" rtlCol="0">
            <a:spAutoFit/>
          </a:bodyPr>
          <a:lstStyle/>
          <a:p>
            <a:pPr marL="0" marR="0" lvl="0" indent="0" algn="l" defTabSz="3096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Facilitate formalization: “coverage and compliance with formal arrangements</a:t>
            </a:r>
            <a:endParaRPr kumimoji="0" lang="en-US" sz="1401"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Parallélogramme 13">
            <a:extLst>
              <a:ext uri="{FF2B5EF4-FFF2-40B4-BE49-F238E27FC236}">
                <a16:creationId xmlns:a16="http://schemas.microsoft.com/office/drawing/2014/main" id="{F51BECE4-949E-4430-AC30-9BB8DF5EE302}"/>
              </a:ext>
            </a:extLst>
          </p:cNvPr>
          <p:cNvSpPr/>
          <p:nvPr/>
        </p:nvSpPr>
        <p:spPr>
          <a:xfrm rot="305709">
            <a:off x="3075475" y="2682888"/>
            <a:ext cx="3449859" cy="4209058"/>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9" rtl="0" eaLnBrk="1" fontAlgn="auto" latinLnBrk="0" hangingPunct="1">
              <a:lnSpc>
                <a:spcPct val="100000"/>
              </a:lnSpc>
              <a:spcBef>
                <a:spcPts val="0"/>
              </a:spcBef>
              <a:spcAft>
                <a:spcPts val="0"/>
              </a:spcAft>
              <a:buClrTx/>
              <a:buSzTx/>
              <a:buFontTx/>
              <a:buNone/>
              <a:tabLst/>
              <a:defRPr/>
            </a:pPr>
            <a:endParaRPr kumimoji="0" lang="fr-FR" sz="1801"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13" name="Groupe 12">
            <a:extLst>
              <a:ext uri="{FF2B5EF4-FFF2-40B4-BE49-F238E27FC236}">
                <a16:creationId xmlns:a16="http://schemas.microsoft.com/office/drawing/2014/main" id="{92253F88-036E-4F70-BCB5-FD55682289B9}"/>
              </a:ext>
            </a:extLst>
          </p:cNvPr>
          <p:cNvGrpSpPr/>
          <p:nvPr/>
        </p:nvGrpSpPr>
        <p:grpSpPr>
          <a:xfrm>
            <a:off x="4147792" y="1357330"/>
            <a:ext cx="2947086" cy="5475519"/>
            <a:chOff x="4283866" y="1777155"/>
            <a:chExt cx="2946158" cy="4556437"/>
          </a:xfrm>
        </p:grpSpPr>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283866" y="2825433"/>
              <a:ext cx="2946158" cy="3508159"/>
            </a:xfrm>
            <a:prstGeom prst="rect">
              <a:avLst/>
            </a:prstGeom>
          </p:spPr>
        </p:pic>
        <p:pic>
          <p:nvPicPr>
            <p:cNvPr id="33" name="Image 32">
              <a:extLst>
                <a:ext uri="{FF2B5EF4-FFF2-40B4-BE49-F238E27FC236}">
                  <a16:creationId xmlns:a16="http://schemas.microsoft.com/office/drawing/2014/main" id="{E09DBA28-855E-4A5F-885A-5D655A669CCD}"/>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531779" y="4150341"/>
              <a:ext cx="1301834" cy="1301834"/>
            </a:xfrm>
            <a:prstGeom prst="rect">
              <a:avLst/>
            </a:prstGeom>
          </p:spPr>
        </p:pic>
        <p:sp>
          <p:nvSpPr>
            <p:cNvPr id="9" name="ZoneTexte 8">
              <a:extLst>
                <a:ext uri="{FF2B5EF4-FFF2-40B4-BE49-F238E27FC236}">
                  <a16:creationId xmlns:a16="http://schemas.microsoft.com/office/drawing/2014/main" id="{E030AE75-04EB-4802-8ED3-415ADB7336AC}"/>
                </a:ext>
              </a:extLst>
            </p:cNvPr>
            <p:cNvSpPr txBox="1"/>
            <p:nvPr/>
          </p:nvSpPr>
          <p:spPr>
            <a:xfrm>
              <a:off x="4735807" y="3041224"/>
              <a:ext cx="1330596" cy="1464714"/>
            </a:xfrm>
            <a:prstGeom prst="rect">
              <a:avLst/>
            </a:prstGeom>
            <a:noFill/>
          </p:spPr>
          <p:txBody>
            <a:bodyPr wrap="square" rtlCol="0">
              <a:spAutoFit/>
            </a:bodyPr>
            <a:lstStyle/>
            <a:p>
              <a:pPr marL="0" marR="0" lvl="0" indent="0" algn="l" defTabSz="309668" rtl="0" eaLnBrk="1" fontAlgn="auto" latinLnBrk="0" hangingPunct="1">
                <a:lnSpc>
                  <a:spcPct val="100000"/>
                </a:lnSpc>
                <a:spcBef>
                  <a:spcPts val="0"/>
                </a:spcBef>
                <a:spcAft>
                  <a:spcPts val="0"/>
                </a:spcAft>
                <a:buClrTx/>
                <a:buSzTx/>
                <a:buFontTx/>
                <a:buNone/>
                <a:tabLst/>
                <a:defRPr/>
              </a:pPr>
              <a:r>
                <a:rPr kumimoji="0" lang="fr-FR" sz="10838" b="0" i="0" u="none" strike="noStrike" kern="1200" cap="none" spc="0" normalizeH="0" baseline="0" noProof="0" dirty="0">
                  <a:ln>
                    <a:noFill/>
                  </a:ln>
                  <a:solidFill>
                    <a:srgbClr val="C00000"/>
                  </a:solidFill>
                  <a:effectLst/>
                  <a:uLnTx/>
                  <a:uFillTx/>
                  <a:latin typeface="Calibri" panose="020F0502020204030204"/>
                  <a:ea typeface="+mn-ea"/>
                  <a:cs typeface="+mn-cs"/>
                  <a:sym typeface="Wingdings 2" panose="05020102010507070707" pitchFamily="18" charset="2"/>
                </a:rPr>
                <a:t></a:t>
              </a:r>
              <a:endParaRPr kumimoji="0" lang="fr-FR" sz="10838"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0" name="Graphique 9">
              <a:extLst>
                <a:ext uri="{FF2B5EF4-FFF2-40B4-BE49-F238E27FC236}">
                  <a16:creationId xmlns:a16="http://schemas.microsoft.com/office/drawing/2014/main" id="{B1AA0004-34E6-4DD7-BED5-1CA06C4D1A4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rot="1804097" flipH="1">
              <a:off x="4584452" y="1777155"/>
              <a:ext cx="852592" cy="1344816"/>
            </a:xfrm>
            <a:prstGeom prst="rect">
              <a:avLst/>
            </a:prstGeom>
          </p:spPr>
        </p:pic>
      </p:grpSp>
      <p:sp>
        <p:nvSpPr>
          <p:cNvPr id="32" name="ZoneTexte 31">
            <a:extLst>
              <a:ext uri="{FF2B5EF4-FFF2-40B4-BE49-F238E27FC236}">
                <a16:creationId xmlns:a16="http://schemas.microsoft.com/office/drawing/2014/main" id="{16FB8E16-FAB7-43EE-B872-8A78D50B930A}"/>
              </a:ext>
            </a:extLst>
          </p:cNvPr>
          <p:cNvSpPr txBox="1"/>
          <p:nvPr/>
        </p:nvSpPr>
        <p:spPr>
          <a:xfrm>
            <a:off x="66156" y="2868885"/>
            <a:ext cx="3181075" cy="615681"/>
          </a:xfrm>
          <a:prstGeom prst="rect">
            <a:avLst/>
          </a:prstGeom>
          <a:noFill/>
        </p:spPr>
        <p:txBody>
          <a:bodyPr wrap="square">
            <a:spAutoFit/>
          </a:bodyPr>
          <a:lstStyle/>
          <a:p>
            <a:pPr marL="0" marR="0" lvl="0" indent="0" algn="l" defTabSz="914419" rtl="0" eaLnBrk="1" fontAlgn="auto" latinLnBrk="0" hangingPunct="1">
              <a:lnSpc>
                <a:spcPct val="100000"/>
              </a:lnSpc>
              <a:spcBef>
                <a:spcPts val="0"/>
              </a:spcBef>
              <a:spcAft>
                <a:spcPts val="0"/>
              </a:spcAft>
              <a:buClrTx/>
              <a:buSzTx/>
              <a:buFontTx/>
              <a:buNone/>
              <a:tabLst/>
              <a:defRPr/>
            </a:pPr>
            <a:r>
              <a:rPr kumimoji="0" lang="en-US" sz="1801"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801" b="1" i="0" u="none" strike="noStrike" kern="1200" cap="none" spc="0" normalizeH="0" baseline="0" noProof="0" dirty="0">
                <a:ln>
                  <a:noFill/>
                </a:ln>
                <a:solidFill>
                  <a:srgbClr val="C00000"/>
                </a:solidFill>
                <a:effectLst/>
                <a:uLnTx/>
                <a:uFillTx/>
                <a:latin typeface="Calibri" panose="020F0502020204030204"/>
                <a:ea typeface="+mn-ea"/>
                <a:cs typeface="+mn-cs"/>
              </a:rPr>
              <a:t>&amp;</a:t>
            </a:r>
            <a:r>
              <a:rPr kumimoji="0" lang="en-US" sz="1801"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srgbClr val="C00000"/>
                </a:solidFill>
                <a:effectLst/>
                <a:uLnTx/>
                <a:uFillTx/>
                <a:latin typeface="Calibri" panose="020F0502020204030204"/>
                <a:ea typeface="+mn-ea"/>
                <a:cs typeface="+mn-cs"/>
              </a:rPr>
              <a:t>link formalization  to effective benefits</a:t>
            </a:r>
            <a:endParaRPr kumimoji="0" lang="fr-FR" sz="1600" b="0" i="0" u="none" strike="noStrike" kern="1200" cap="none" spc="0" normalizeH="0" baseline="0" noProof="0" dirty="0">
              <a:ln>
                <a:noFill/>
              </a:ln>
              <a:solidFill>
                <a:srgbClr val="C00000"/>
              </a:solidFill>
              <a:effectLst/>
              <a:uLnTx/>
              <a:uFillTx/>
              <a:latin typeface="Arial" panose="020B0604020202020204"/>
              <a:ea typeface="+mn-ea"/>
              <a:cs typeface="+mn-cs"/>
            </a:endParaRPr>
          </a:p>
        </p:txBody>
      </p:sp>
      <p:sp>
        <p:nvSpPr>
          <p:cNvPr id="2" name="ZoneTexte 28">
            <a:extLst>
              <a:ext uri="{FF2B5EF4-FFF2-40B4-BE49-F238E27FC236}">
                <a16:creationId xmlns:a16="http://schemas.microsoft.com/office/drawing/2014/main" id="{2FAA27F5-BB1D-236F-DE32-3F5E9379619E}"/>
              </a:ext>
            </a:extLst>
          </p:cNvPr>
          <p:cNvSpPr txBox="1"/>
          <p:nvPr/>
        </p:nvSpPr>
        <p:spPr>
          <a:xfrm>
            <a:off x="4448905" y="2128402"/>
            <a:ext cx="5272497" cy="707886"/>
          </a:xfrm>
          <a:prstGeom prst="rect">
            <a:avLst/>
          </a:prstGeom>
          <a:solidFill>
            <a:schemeClr val="bg1"/>
          </a:solidFill>
          <a:ln w="3175">
            <a:solidFill>
              <a:schemeClr val="bg1"/>
            </a:solidFill>
          </a:ln>
        </p:spPr>
        <p:txBody>
          <a:bodyPr wrap="square">
            <a:spAutoFit/>
          </a:bodyPr>
          <a:lstStyle/>
          <a:p>
            <a:pPr marL="0" marR="0" lvl="2" indent="0" algn="l" defTabSz="685800" rtl="0" eaLnBrk="1" fontAlgn="auto" latinLnBrk="0" hangingPunct="1">
              <a:lnSpc>
                <a:spcPct val="100000"/>
              </a:lnSpc>
              <a:spcBef>
                <a:spcPts val="450"/>
              </a:spcBef>
              <a:spcAft>
                <a:spcPts val="0"/>
              </a:spcAft>
              <a:buClr>
                <a:srgbClr val="BBE0E3">
                  <a:lumMod val="25000"/>
                </a:srgbClr>
              </a:buClr>
              <a:buSzPct val="70000"/>
              <a:buFontTx/>
              <a:buNone/>
              <a:tabLst/>
              <a:defRPr/>
            </a:pPr>
            <a:r>
              <a:rPr kumimoji="0" lang="de-CH" sz="2000" b="1" i="0" u="none" strike="noStrike" kern="1200" cap="none" spc="0" normalizeH="0" baseline="0" noProof="0" dirty="0">
                <a:ln>
                  <a:noFill/>
                </a:ln>
                <a:solidFill>
                  <a:srgbClr val="C00000"/>
                </a:solidFill>
                <a:effectLst/>
                <a:uLnTx/>
                <a:uFillTx/>
                <a:latin typeface="Abadi" panose="020B0604020104020204" pitchFamily="34" charset="0"/>
                <a:ea typeface="Times New Roman" panose="02020603050405020304" pitchFamily="18" charset="0"/>
                <a:cs typeface="Calibri" panose="020F0502020204030204" pitchFamily="34" charset="0"/>
              </a:rPr>
              <a:t> </a:t>
            </a:r>
            <a:r>
              <a:rPr kumimoji="0" lang="en-US" sz="2000" b="0" i="0" u="none" strike="noStrike" kern="1200" cap="none" spc="0" normalizeH="0" baseline="0" noProof="0" dirty="0">
                <a:ln>
                  <a:noFill/>
                </a:ln>
                <a:solidFill>
                  <a:srgbClr val="000000">
                    <a:lumMod val="85000"/>
                    <a:lumOff val="15000"/>
                  </a:srgbClr>
                </a:solidFill>
                <a:effectLst/>
                <a:uLnTx/>
                <a:uFillTx/>
                <a:latin typeface="Abadi" panose="020B0604020104020204" pitchFamily="34" charset="0"/>
                <a:ea typeface="Times New Roman" panose="02020603050405020304" pitchFamily="18" charset="0"/>
                <a:cs typeface="Calibri" panose="020F0502020204030204" pitchFamily="34" charset="0"/>
              </a:rPr>
              <a:t>Not everyone is in a position to be formalized in the short run and to remain formal. </a:t>
            </a:r>
          </a:p>
        </p:txBody>
      </p:sp>
    </p:spTree>
    <p:extLst>
      <p:ext uri="{BB962C8B-B14F-4D97-AF65-F5344CB8AC3E}">
        <p14:creationId xmlns:p14="http://schemas.microsoft.com/office/powerpoint/2010/main" val="447205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par>
                                <p:cTn id="12" presetID="1" presetClass="entr" presetSubtype="0" fill="hold" nodeType="withEffect">
                                  <p:stCondLst>
                                    <p:cond delay="0"/>
                                  </p:stCondLst>
                                  <p:childTnLst>
                                    <p:set>
                                      <p:cBhvr>
                                        <p:cTn id="13" dur="1" fill="hold">
                                          <p:stCondLst>
                                            <p:cond delay="0"/>
                                          </p:stCondLst>
                                        </p:cTn>
                                        <p:tgtEl>
                                          <p:spTgt spid="4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barn(outHorizontal)">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par>
                                <p:cTn id="28" presetID="22" presetClass="entr" presetSubtype="4" fill="hold" grpId="0" nodeType="withEffect">
                                  <p:stCondLst>
                                    <p:cond delay="80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par>
                                <p:cTn id="31" presetID="22" presetClass="entr" presetSubtype="4" fill="hold" grpId="0" nodeType="withEffect">
                                  <p:stCondLst>
                                    <p:cond delay="125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par>
                                <p:cTn id="34" presetID="22" presetClass="entr" presetSubtype="4" fill="hold" grpId="0" nodeType="withEffect">
                                  <p:stCondLst>
                                    <p:cond delay="175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par>
                                <p:cTn id="37" presetID="1" presetClass="entr" presetSubtype="0" fill="hold" grpId="0" nodeType="withEffect">
                                  <p:stCondLst>
                                    <p:cond delay="250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par>
                                <p:cTn id="44" presetID="1"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par>
                                <p:cTn id="46" presetID="22" presetClass="entr" presetSubtype="1"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up)">
                                      <p:cBhvr>
                                        <p:cTn id="48" dur="500"/>
                                        <p:tgtEl>
                                          <p:spTgt spid="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right)">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5" grpId="0"/>
      <p:bldP spid="23" grpId="0"/>
      <p:bldP spid="24" grpId="0"/>
      <p:bldP spid="39" grpId="0" animBg="1"/>
      <p:bldP spid="7" grpId="0"/>
      <p:bldP spid="14" grpId="0" animBg="1"/>
      <p:bldP spid="32"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D92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56" y="2795839"/>
            <a:ext cx="7311080" cy="1824055"/>
          </a:xfrm>
        </p:spPr>
        <p:txBody>
          <a:bodyPr/>
          <a:lstStyle/>
          <a:p>
            <a:r>
              <a:rPr lang="en-US" sz="3600" b="0" dirty="0">
                <a:solidFill>
                  <a:schemeClr val="bg1"/>
                </a:solidFill>
              </a:rPr>
              <a:t>Indicators referring to persons/jobs and work activities</a:t>
            </a:r>
            <a:br>
              <a:rPr kumimoji="0" lang="en-GB" sz="4000" b="1"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Calibri" panose="020F0502020204030204" pitchFamily="34" charset="0"/>
              </a:rPr>
            </a:br>
            <a:r>
              <a:rPr lang="en-GB" dirty="0">
                <a:solidFill>
                  <a:schemeClr val="bg1"/>
                </a:solidFill>
              </a:rPr>
              <a:t>Working conditions</a:t>
            </a:r>
            <a:endParaRPr lang="en-GB" b="0" dirty="0">
              <a:solidFill>
                <a:schemeClr val="bg1"/>
              </a:solidFill>
            </a:endParaRPr>
          </a:p>
        </p:txBody>
      </p:sp>
    </p:spTree>
    <p:extLst>
      <p:ext uri="{BB962C8B-B14F-4D97-AF65-F5344CB8AC3E}">
        <p14:creationId xmlns:p14="http://schemas.microsoft.com/office/powerpoint/2010/main" val="2823199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F6E232-C5F6-113E-BFAD-DB98E59393E0}"/>
              </a:ext>
            </a:extLst>
          </p:cNvPr>
          <p:cNvSpPr/>
          <p:nvPr/>
        </p:nvSpPr>
        <p:spPr>
          <a:xfrm>
            <a:off x="355601" y="1774354"/>
            <a:ext cx="2400675" cy="491694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0" normalizeH="0" baseline="0" noProof="0" dirty="0">
                <a:ln>
                  <a:noFill/>
                </a:ln>
                <a:solidFill>
                  <a:srgbClr val="026664"/>
                </a:solidFill>
                <a:effectLst/>
                <a:uLnTx/>
                <a:uFillTx/>
                <a:latin typeface="Abadi" panose="020B0604020104020204" pitchFamily="34" charset="0"/>
                <a:ea typeface="+mn-ea"/>
                <a:cs typeface="Calibri" panose="020F0502020204030204" pitchFamily="34" charset="0"/>
                <a:sym typeface="Helvetica Neue"/>
              </a:rPr>
              <a:t>4</a:t>
            </a:r>
            <a:r>
              <a:rPr kumimoji="0" lang="en-GB" sz="1900" b="1" i="0" u="none" strike="noStrike" kern="1200" cap="none" spc="0" normalizeH="0" baseline="0" noProof="0" dirty="0">
                <a:ln>
                  <a:noFill/>
                </a:ln>
                <a:solidFill>
                  <a:srgbClr val="026664"/>
                </a:solidFill>
                <a:effectLst/>
                <a:uLnTx/>
                <a:uFillTx/>
                <a:latin typeface="Abadi" panose="020B0604020104020204" pitchFamily="34" charset="0"/>
                <a:ea typeface="+mn-ea"/>
                <a:cs typeface="Calibri" panose="020F0502020204030204" pitchFamily="34" charset="0"/>
                <a:sym typeface="Helvetica Neue"/>
              </a:rPr>
              <a:t>. Working conditions</a:t>
            </a:r>
            <a:endParaRPr kumimoji="0" lang="en-GB" sz="1900" b="1" i="0" u="none" strike="noStrike" kern="1200" cap="none" spc="0" normalizeH="0" baseline="0" noProof="0" dirty="0">
              <a:ln>
                <a:noFill/>
              </a:ln>
              <a:solidFill>
                <a:srgbClr val="026664"/>
              </a:solidFill>
              <a:effectLst/>
              <a:uLnTx/>
              <a:uFillTx/>
              <a:latin typeface="Abadi" panose="020B0604020104020204" pitchFamily="34" charset="0"/>
              <a:ea typeface="+mn-ea"/>
              <a:cs typeface="Calibri" panose="020F0502020204030204" pitchFamily="34" charset="0"/>
            </a:endParaRPr>
          </a:p>
        </p:txBody>
      </p:sp>
      <p:sp>
        <p:nvSpPr>
          <p:cNvPr id="35" name="Title 1"/>
          <p:cNvSpPr>
            <a:spLocks noGrp="1"/>
          </p:cNvSpPr>
          <p:nvPr>
            <p:ph type="title"/>
          </p:nvPr>
        </p:nvSpPr>
        <p:spPr>
          <a:xfrm>
            <a:off x="726191" y="182050"/>
            <a:ext cx="11166837" cy="1033658"/>
          </a:xfrm>
        </p:spPr>
        <p:txBody>
          <a:bodyPr>
            <a:noAutofit/>
          </a:bodyPr>
          <a:lstStyle/>
          <a:p>
            <a:pPr algn="r"/>
            <a:r>
              <a:rPr lang="en-GB" sz="2800" dirty="0">
                <a:solidFill>
                  <a:srgbClr val="03716E"/>
                </a:solidFill>
                <a:latin typeface="Verdana" panose="020B0604030504040204" pitchFamily="34" charset="0"/>
                <a:ea typeface="Verdana" panose="020B0604030504040204" pitchFamily="34" charset="0"/>
                <a:cs typeface="Arial" pitchFamily="34" charset="0"/>
              </a:rPr>
              <a:t>Assessing working conditions: </a:t>
            </a:r>
            <a:br>
              <a:rPr lang="en-GB" sz="2800" dirty="0">
                <a:solidFill>
                  <a:srgbClr val="03716E"/>
                </a:solidFill>
                <a:latin typeface="Verdana" panose="020B0604030504040204" pitchFamily="34" charset="0"/>
                <a:ea typeface="Verdana" panose="020B0604030504040204" pitchFamily="34" charset="0"/>
                <a:cs typeface="Arial" pitchFamily="34" charset="0"/>
              </a:rPr>
            </a:br>
            <a:r>
              <a:rPr lang="en-GB" sz="2800" dirty="0">
                <a:solidFill>
                  <a:srgbClr val="03716E"/>
                </a:solidFill>
                <a:latin typeface="Verdana" panose="020B0604030504040204" pitchFamily="34" charset="0"/>
                <a:ea typeface="Verdana" panose="020B0604030504040204" pitchFamily="34" charset="0"/>
                <a:cs typeface="Arial" pitchFamily="34" charset="0"/>
              </a:rPr>
              <a:t>the multiple dimensions of decent work</a:t>
            </a:r>
          </a:p>
        </p:txBody>
      </p:sp>
      <p:sp>
        <p:nvSpPr>
          <p:cNvPr id="38" name="ZoneTexte 37">
            <a:extLst>
              <a:ext uri="{FF2B5EF4-FFF2-40B4-BE49-F238E27FC236}">
                <a16:creationId xmlns:a16="http://schemas.microsoft.com/office/drawing/2014/main" id="{BA43A55D-0405-B1C0-9D70-FDEF8AB8A762}"/>
              </a:ext>
            </a:extLst>
          </p:cNvPr>
          <p:cNvSpPr txBox="1"/>
          <p:nvPr/>
        </p:nvSpPr>
        <p:spPr>
          <a:xfrm>
            <a:off x="78688" y="1020679"/>
            <a:ext cx="20148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0" i="0" u="none" strike="noStrike" kern="1200" cap="none" spc="0" normalizeH="0" baseline="0" noProof="0" dirty="0">
                <a:ln>
                  <a:noFill/>
                </a:ln>
                <a:solidFill>
                  <a:prstClr val="black"/>
                </a:solidFill>
                <a:effectLst/>
                <a:uLnTx/>
                <a:uFillTx/>
                <a:latin typeface="Calibri"/>
                <a:ea typeface="+mn-ea"/>
                <a:cs typeface="+mn-cs"/>
              </a:rPr>
              <a:t>Main dimensions</a:t>
            </a:r>
          </a:p>
        </p:txBody>
      </p:sp>
      <p:sp>
        <p:nvSpPr>
          <p:cNvPr id="43" name="ZoneTexte 5">
            <a:extLst>
              <a:ext uri="{FF2B5EF4-FFF2-40B4-BE49-F238E27FC236}">
                <a16:creationId xmlns:a16="http://schemas.microsoft.com/office/drawing/2014/main" id="{79CFE255-D734-76E1-D6A1-55478C6E72BD}"/>
              </a:ext>
            </a:extLst>
          </p:cNvPr>
          <p:cNvSpPr txBox="1"/>
          <p:nvPr/>
        </p:nvSpPr>
        <p:spPr>
          <a:xfrm>
            <a:off x="161276" y="1525429"/>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1. </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(Labour-) income security</a:t>
            </a:r>
          </a:p>
        </p:txBody>
      </p:sp>
      <p:sp>
        <p:nvSpPr>
          <p:cNvPr id="46" name="ZoneTexte 5">
            <a:extLst>
              <a:ext uri="{FF2B5EF4-FFF2-40B4-BE49-F238E27FC236}">
                <a16:creationId xmlns:a16="http://schemas.microsoft.com/office/drawing/2014/main" id="{4DF1FB10-A1D7-A8C3-392B-D12FD9CB13B9}"/>
              </a:ext>
            </a:extLst>
          </p:cNvPr>
          <p:cNvSpPr txBox="1"/>
          <p:nvPr/>
        </p:nvSpPr>
        <p:spPr>
          <a:xfrm>
            <a:off x="151477" y="2210322"/>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2. Employment security</a:t>
            </a:r>
          </a:p>
        </p:txBody>
      </p:sp>
      <p:sp>
        <p:nvSpPr>
          <p:cNvPr id="48" name="ZoneTexte 5">
            <a:extLst>
              <a:ext uri="{FF2B5EF4-FFF2-40B4-BE49-F238E27FC236}">
                <a16:creationId xmlns:a16="http://schemas.microsoft.com/office/drawing/2014/main" id="{F7670D21-D745-A9FB-A51A-EB0D90DFE185}"/>
              </a:ext>
            </a:extLst>
          </p:cNvPr>
          <p:cNvSpPr txBox="1"/>
          <p:nvPr/>
        </p:nvSpPr>
        <p:spPr>
          <a:xfrm>
            <a:off x="181220" y="4934505"/>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6. </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Health and Safety</a:t>
            </a:r>
          </a:p>
        </p:txBody>
      </p:sp>
      <p:sp>
        <p:nvSpPr>
          <p:cNvPr id="49" name="ZoneTexte 5">
            <a:extLst>
              <a:ext uri="{FF2B5EF4-FFF2-40B4-BE49-F238E27FC236}">
                <a16:creationId xmlns:a16="http://schemas.microsoft.com/office/drawing/2014/main" id="{AB7977AB-D8AA-6F10-FB47-46957D730CEE}"/>
              </a:ext>
            </a:extLst>
          </p:cNvPr>
          <p:cNvSpPr txBox="1"/>
          <p:nvPr/>
        </p:nvSpPr>
        <p:spPr>
          <a:xfrm>
            <a:off x="175427" y="5619399"/>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7. Skills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50" name="ZoneTexte 5">
            <a:extLst>
              <a:ext uri="{FF2B5EF4-FFF2-40B4-BE49-F238E27FC236}">
                <a16:creationId xmlns:a16="http://schemas.microsoft.com/office/drawing/2014/main" id="{12690578-06EF-AF01-C38E-74CF9B9313C0}"/>
              </a:ext>
            </a:extLst>
          </p:cNvPr>
          <p:cNvSpPr txBox="1"/>
          <p:nvPr/>
        </p:nvSpPr>
        <p:spPr>
          <a:xfrm>
            <a:off x="171421" y="3580108"/>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 Working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16" name="TextBox 15">
            <a:extLst>
              <a:ext uri="{FF2B5EF4-FFF2-40B4-BE49-F238E27FC236}">
                <a16:creationId xmlns:a16="http://schemas.microsoft.com/office/drawing/2014/main" id="{8A6D9F17-F772-0FCB-78FB-17E438FB22F8}"/>
              </a:ext>
            </a:extLst>
          </p:cNvPr>
          <p:cNvSpPr txBox="1"/>
          <p:nvPr/>
        </p:nvSpPr>
        <p:spPr>
          <a:xfrm>
            <a:off x="2928358" y="1433660"/>
            <a:ext cx="8939515" cy="1754326"/>
          </a:xfrm>
          <a:prstGeom prst="rect">
            <a:avLst/>
          </a:prstGeom>
          <a:solidFill>
            <a:schemeClr val="bg1"/>
          </a:solidFill>
        </p:spPr>
        <p:txBody>
          <a:bodyPr wrap="square">
            <a:spAutoFit/>
          </a:bodyPr>
          <a:lstStyle/>
          <a:p>
            <a:pPr marL="0" marR="0" lvl="1" indent="0" algn="just" defTabSz="914400" rtl="0" eaLnBrk="1" fontAlgn="auto" latinLnBrk="0" hangingPunct="1">
              <a:lnSpc>
                <a:spcPct val="100000"/>
              </a:lnSpc>
              <a:spcBef>
                <a:spcPts val="300"/>
              </a:spcBef>
              <a:spcAft>
                <a:spcPts val="300"/>
              </a:spcAft>
              <a:buClr>
                <a:srgbClr val="1E2DBE"/>
              </a:buClr>
              <a:buSzTx/>
              <a:buFontTx/>
              <a:buNone/>
              <a:tabLst/>
              <a:defRPr/>
            </a:pPr>
            <a:r>
              <a:rPr kumimoji="0" lang="en-US" sz="1800" b="1"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800" b="1" i="0" u="none" strike="noStrike" kern="1200" cap="none" spc="0" normalizeH="0" baseline="0" noProof="0" dirty="0" err="1">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Labour</a:t>
            </a:r>
            <a:r>
              <a:rPr kumimoji="0" lang="en-US" sz="1800" b="1"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 income security</a:t>
            </a:r>
            <a:r>
              <a:rPr kumimoji="0" lang="en-US"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 This includes the level, regularity and predictability of income from </a:t>
            </a:r>
            <a:r>
              <a:rPr kumimoji="0" lang="en-US" sz="1800" b="0" i="0" u="none" strike="noStrike" kern="1200" cap="none" spc="0" normalizeH="0" baseline="0" noProof="0" dirty="0" err="1">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labour</a:t>
            </a:r>
            <a:r>
              <a:rPr kumimoji="0" lang="en-US"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 including job-related social protection. A broader assessment of income security, including poverty and the capacity to cover basic needs, is covered under dimension 5 (contextual vulnerabilities) to include income security from other sources (for example, non-</a:t>
            </a:r>
            <a:r>
              <a:rPr kumimoji="0" lang="en-US" sz="1800" b="0" i="0" u="none" strike="noStrike" kern="1200" cap="none" spc="0" normalizeH="0" baseline="0" noProof="0" dirty="0" err="1">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labour</a:t>
            </a:r>
            <a:r>
              <a:rPr kumimoji="0" lang="en-US"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-related income and non-job-related social protections) at both the individual and household levels.</a:t>
            </a:r>
            <a:endPar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 name="ZoneTexte 5">
            <a:extLst>
              <a:ext uri="{FF2B5EF4-FFF2-40B4-BE49-F238E27FC236}">
                <a16:creationId xmlns:a16="http://schemas.microsoft.com/office/drawing/2014/main" id="{D8449339-5841-1E65-AD2D-85441F503C1B}"/>
              </a:ext>
            </a:extLst>
          </p:cNvPr>
          <p:cNvSpPr txBox="1"/>
          <p:nvPr/>
        </p:nvSpPr>
        <p:spPr>
          <a:xfrm>
            <a:off x="161276" y="1525429"/>
            <a:ext cx="2198024" cy="615553"/>
          </a:xfrm>
          <a:prstGeom prst="rect">
            <a:avLst/>
          </a:prstGeom>
          <a:solidFill>
            <a:schemeClr val="accent5">
              <a:lumMod val="50000"/>
            </a:schemeClr>
          </a:solidFill>
          <a:ln>
            <a:solidFill>
              <a:srgbClr val="026664"/>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1. </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(Labour-) income security</a:t>
            </a:r>
          </a:p>
        </p:txBody>
      </p:sp>
      <p:sp>
        <p:nvSpPr>
          <p:cNvPr id="21" name="ZoneTexte 5">
            <a:extLst>
              <a:ext uri="{FF2B5EF4-FFF2-40B4-BE49-F238E27FC236}">
                <a16:creationId xmlns:a16="http://schemas.microsoft.com/office/drawing/2014/main" id="{6564E76F-D936-C607-7269-F368D2C0CDE9}"/>
              </a:ext>
            </a:extLst>
          </p:cNvPr>
          <p:cNvSpPr txBox="1"/>
          <p:nvPr/>
        </p:nvSpPr>
        <p:spPr>
          <a:xfrm>
            <a:off x="151477" y="2210322"/>
            <a:ext cx="2198024" cy="615553"/>
          </a:xfrm>
          <a:prstGeom prst="rect">
            <a:avLst/>
          </a:prstGeom>
          <a:solidFill>
            <a:schemeClr val="accent5">
              <a:lumMod val="50000"/>
            </a:schemeClr>
          </a:solidFill>
          <a:ln>
            <a:solidFill>
              <a:srgbClr val="026664"/>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2. Employment security</a:t>
            </a:r>
          </a:p>
        </p:txBody>
      </p:sp>
      <p:sp>
        <p:nvSpPr>
          <p:cNvPr id="23" name="TextBox 22">
            <a:extLst>
              <a:ext uri="{FF2B5EF4-FFF2-40B4-BE49-F238E27FC236}">
                <a16:creationId xmlns:a16="http://schemas.microsoft.com/office/drawing/2014/main" id="{CDBA6232-3210-A34C-8B90-F58A338CEA8E}"/>
              </a:ext>
            </a:extLst>
          </p:cNvPr>
          <p:cNvSpPr txBox="1"/>
          <p:nvPr/>
        </p:nvSpPr>
        <p:spPr>
          <a:xfrm>
            <a:off x="2998197" y="2084965"/>
            <a:ext cx="8939515" cy="3170099"/>
          </a:xfrm>
          <a:prstGeom prst="rect">
            <a:avLst/>
          </a:prstGeom>
          <a:solidFill>
            <a:schemeClr val="bg1"/>
          </a:solidFill>
        </p:spPr>
        <p:txBody>
          <a:bodyPr wrap="square">
            <a:spAutoFit/>
          </a:bodyPr>
          <a:lstStyle/>
          <a:p>
            <a:pPr marL="0" marR="0" lvl="1" indent="0" algn="just" defTabSz="914400" rtl="0" eaLnBrk="1" fontAlgn="auto" latinLnBrk="0" hangingPunct="1">
              <a:lnSpc>
                <a:spcPct val="100000"/>
              </a:lnSpc>
              <a:spcBef>
                <a:spcPts val="300"/>
              </a:spcBef>
              <a:spcAft>
                <a:spcPts val="300"/>
              </a:spcAft>
              <a:buClr>
                <a:srgbClr val="1E2DBE"/>
              </a:buClr>
              <a:buSzTx/>
              <a:buFontTx/>
              <a:buNone/>
              <a:tabLst/>
              <a:defRPr/>
            </a:pPr>
            <a:r>
              <a:rPr kumimoji="0" lang="en-GB" sz="1800" b="1"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Employment security. </a:t>
            </a: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Employment security refers to different realities, based on status in employment. For employees, it can include the existence and type (and when relevant, the duration) of the employment agreement. The meaning for other employment statuses (independent workers, dependent contractors and contributing family workers) is less clear.</a:t>
            </a:r>
          </a:p>
          <a:p>
            <a:pPr marL="285750" marR="0" lvl="1" indent="-285750" algn="l" defTabSz="914400" rtl="0" eaLnBrk="1" fontAlgn="base" latinLnBrk="0" hangingPunct="1">
              <a:lnSpc>
                <a:spcPct val="100000"/>
              </a:lnSpc>
              <a:spcBef>
                <a:spcPts val="300"/>
              </a:spcBef>
              <a:spcAft>
                <a:spcPts val="300"/>
              </a:spcAft>
              <a:buClr>
                <a:srgbClr val="FF0000"/>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Note</a:t>
            </a:r>
          </a:p>
          <a:p>
            <a:pPr marL="285750" marR="0" lvl="1" indent="-285750" algn="l" defTabSz="914400" rtl="0" eaLnBrk="1" fontAlgn="base" latinLnBrk="0" hangingPunct="1">
              <a:lnSpc>
                <a:spcPct val="100000"/>
              </a:lnSpc>
              <a:spcBef>
                <a:spcPts val="300"/>
              </a:spcBef>
              <a:spcAft>
                <a:spcPts val="300"/>
              </a:spcAft>
              <a:buClr>
                <a:srgbClr val="FF0000"/>
              </a:buClr>
              <a:buSzPct val="80000"/>
              <a:buFont typeface="Wingdings 3" panose="05040102010807070707" pitchFamily="18" charset="2"/>
              <a:buChar char="u"/>
              <a:tabLst/>
              <a:defRPr/>
            </a:pPr>
            <a:r>
              <a:rPr kumimoji="0" lang="en-US" altLang="en-US"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to be complemented by the assessment of social security and </a:t>
            </a:r>
            <a:r>
              <a:rPr kumimoji="0" lang="en-US" altLang="en-US" sz="1800" b="0" i="0" u="none" strike="noStrike" kern="1200" cap="none" spc="0" normalizeH="0" baseline="0" noProof="0" dirty="0" err="1">
                <a:ln>
                  <a:noFill/>
                </a:ln>
                <a:solidFill>
                  <a:srgbClr val="230050"/>
                </a:solidFill>
                <a:effectLst/>
                <a:uLnTx/>
                <a:uFillTx/>
                <a:latin typeface="Calibri" panose="020F0502020204030204" pitchFamily="34" charset="0"/>
                <a:ea typeface="+mn-ea"/>
                <a:cs typeface="Calibri" panose="020F0502020204030204" pitchFamily="34" charset="0"/>
              </a:rPr>
              <a:t>labour</a:t>
            </a:r>
            <a:r>
              <a:rPr kumimoji="0" lang="en-US" altLang="en-US"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 laws:</a:t>
            </a:r>
          </a:p>
          <a:p>
            <a:pPr marL="742950" marR="0" lvl="2" indent="-285750" algn="just" defTabSz="914400" rtl="0" eaLnBrk="1" fontAlgn="base" latinLnBrk="0" hangingPunct="1">
              <a:lnSpc>
                <a:spcPct val="100000"/>
              </a:lnSpc>
              <a:spcBef>
                <a:spcPts val="300"/>
              </a:spcBef>
              <a:spcAft>
                <a:spcPts val="300"/>
              </a:spcAft>
              <a:buClr>
                <a:srgbClr val="FF0000"/>
              </a:buClr>
              <a:buSzPct val="80000"/>
              <a:buFont typeface="Wingdings 2" panose="05020102010507070707" pitchFamily="18" charset="2"/>
              <a:buChar char="Í"/>
              <a:tabLst/>
              <a:defRPr/>
            </a:pPr>
            <a:r>
              <a:rPr kumimoji="0" lang="en-US" altLang="en-US"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Is there a need to adjust the legislation to promote the effective recognition of the employment relationship? </a:t>
            </a:r>
          </a:p>
          <a:p>
            <a:pPr marL="742950" marR="0" lvl="2" indent="-285750" algn="just" defTabSz="914400" rtl="0" eaLnBrk="1" fontAlgn="base" latinLnBrk="0" hangingPunct="1">
              <a:lnSpc>
                <a:spcPct val="100000"/>
              </a:lnSpc>
              <a:spcBef>
                <a:spcPts val="300"/>
              </a:spcBef>
              <a:spcAft>
                <a:spcPts val="300"/>
              </a:spcAft>
              <a:buClr>
                <a:srgbClr val="FF0000"/>
              </a:buClr>
              <a:buSzPct val="80000"/>
              <a:buFont typeface="Wingdings 2" panose="05020102010507070707" pitchFamily="18" charset="2"/>
              <a:buChar char="Í"/>
              <a:tabLst/>
              <a:defRPr/>
            </a:pPr>
            <a:r>
              <a:rPr kumimoji="0" lang="en-US" altLang="en-US"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Are the same levels of protection attached to temporary contracts compared to permanent contracts?</a:t>
            </a:r>
            <a:endPar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endParaRPr>
          </a:p>
        </p:txBody>
      </p:sp>
      <p:sp>
        <p:nvSpPr>
          <p:cNvPr id="24" name="ZoneTexte 5">
            <a:extLst>
              <a:ext uri="{FF2B5EF4-FFF2-40B4-BE49-F238E27FC236}">
                <a16:creationId xmlns:a16="http://schemas.microsoft.com/office/drawing/2014/main" id="{0751781C-8045-B1D4-0B8D-8F6A4B108D52}"/>
              </a:ext>
            </a:extLst>
          </p:cNvPr>
          <p:cNvSpPr txBox="1"/>
          <p:nvPr/>
        </p:nvSpPr>
        <p:spPr>
          <a:xfrm>
            <a:off x="181220" y="4265001"/>
            <a:ext cx="2198024" cy="615553"/>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5. Representation security</a:t>
            </a: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26" name="ZoneTexte 5">
            <a:extLst>
              <a:ext uri="{FF2B5EF4-FFF2-40B4-BE49-F238E27FC236}">
                <a16:creationId xmlns:a16="http://schemas.microsoft.com/office/drawing/2014/main" id="{50AFC4F5-1044-4F9E-4A72-BE57D873AD2E}"/>
              </a:ext>
            </a:extLst>
          </p:cNvPr>
          <p:cNvSpPr txBox="1"/>
          <p:nvPr/>
        </p:nvSpPr>
        <p:spPr>
          <a:xfrm>
            <a:off x="171421" y="3580108"/>
            <a:ext cx="2198024" cy="630942"/>
          </a:xfrm>
          <a:prstGeom prst="rect">
            <a:avLst/>
          </a:prstGeom>
          <a:solidFill>
            <a:srgbClr val="026664"/>
          </a:solidFill>
          <a:ln>
            <a:solidFill>
              <a:srgbClr val="026664"/>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80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 Working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33" name="ZoneTexte 5">
            <a:extLst>
              <a:ext uri="{FF2B5EF4-FFF2-40B4-BE49-F238E27FC236}">
                <a16:creationId xmlns:a16="http://schemas.microsoft.com/office/drawing/2014/main" id="{068B9631-58A8-366F-32CC-A227ACFF4C67}"/>
              </a:ext>
            </a:extLst>
          </p:cNvPr>
          <p:cNvSpPr txBox="1"/>
          <p:nvPr/>
        </p:nvSpPr>
        <p:spPr>
          <a:xfrm>
            <a:off x="181220" y="4265001"/>
            <a:ext cx="2198024" cy="615553"/>
          </a:xfrm>
          <a:prstGeom prst="rect">
            <a:avLst/>
          </a:prstGeom>
          <a:solidFill>
            <a:srgbClr val="026664"/>
          </a:solidFill>
          <a:ln>
            <a:solidFill>
              <a:srgbClr val="026664"/>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5. Representation security</a:t>
            </a: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36" name="ZoneTexte 5">
            <a:extLst>
              <a:ext uri="{FF2B5EF4-FFF2-40B4-BE49-F238E27FC236}">
                <a16:creationId xmlns:a16="http://schemas.microsoft.com/office/drawing/2014/main" id="{FECCBAD1-D061-66BB-E781-C1328D70BCB1}"/>
              </a:ext>
            </a:extLst>
          </p:cNvPr>
          <p:cNvSpPr txBox="1"/>
          <p:nvPr/>
        </p:nvSpPr>
        <p:spPr>
          <a:xfrm>
            <a:off x="181220" y="4934505"/>
            <a:ext cx="2198024" cy="630942"/>
          </a:xfrm>
          <a:prstGeom prst="rect">
            <a:avLst/>
          </a:prstGeom>
          <a:solidFill>
            <a:srgbClr val="026664"/>
          </a:solidFill>
          <a:ln>
            <a:solidFill>
              <a:srgbClr val="026664"/>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6. </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Health and Safety</a:t>
            </a:r>
          </a:p>
        </p:txBody>
      </p:sp>
      <p:sp>
        <p:nvSpPr>
          <p:cNvPr id="39" name="ZoneTexte 5">
            <a:extLst>
              <a:ext uri="{FF2B5EF4-FFF2-40B4-BE49-F238E27FC236}">
                <a16:creationId xmlns:a16="http://schemas.microsoft.com/office/drawing/2014/main" id="{0402B3A0-812A-AFEF-8676-FE7E47244246}"/>
              </a:ext>
            </a:extLst>
          </p:cNvPr>
          <p:cNvSpPr txBox="1"/>
          <p:nvPr/>
        </p:nvSpPr>
        <p:spPr>
          <a:xfrm>
            <a:off x="175427" y="5619399"/>
            <a:ext cx="2198024" cy="630942"/>
          </a:xfrm>
          <a:prstGeom prst="rect">
            <a:avLst/>
          </a:prstGeom>
          <a:solidFill>
            <a:srgbClr val="026664"/>
          </a:solidFill>
          <a:ln>
            <a:solidFill>
              <a:srgbClr val="026664"/>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7. Skills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3" name="ZoneTexte 5">
            <a:extLst>
              <a:ext uri="{FF2B5EF4-FFF2-40B4-BE49-F238E27FC236}">
                <a16:creationId xmlns:a16="http://schemas.microsoft.com/office/drawing/2014/main" id="{DDBFD78D-825C-C7B3-9524-95AB7AC95505}"/>
              </a:ext>
            </a:extLst>
          </p:cNvPr>
          <p:cNvSpPr txBox="1"/>
          <p:nvPr/>
        </p:nvSpPr>
        <p:spPr>
          <a:xfrm>
            <a:off x="161276" y="2895215"/>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3. Place of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4" name="ZoneTexte 5">
            <a:extLst>
              <a:ext uri="{FF2B5EF4-FFF2-40B4-BE49-F238E27FC236}">
                <a16:creationId xmlns:a16="http://schemas.microsoft.com/office/drawing/2014/main" id="{0EABEB59-C1AA-5E22-16E8-71BB0460D9BC}"/>
              </a:ext>
            </a:extLst>
          </p:cNvPr>
          <p:cNvSpPr txBox="1"/>
          <p:nvPr/>
        </p:nvSpPr>
        <p:spPr>
          <a:xfrm>
            <a:off x="196637" y="2879826"/>
            <a:ext cx="2198024" cy="630942"/>
          </a:xfrm>
          <a:prstGeom prst="rect">
            <a:avLst/>
          </a:prstGeom>
          <a:solidFill>
            <a:srgbClr val="026664"/>
          </a:solidFill>
          <a:ln>
            <a:solidFill>
              <a:srgbClr val="026664"/>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80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3</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 Place of</a:t>
            </a:r>
            <a:r>
              <a:rPr kumimoji="0" lang="en" sz="1700" b="1" i="0" u="none" strike="noStrike" kern="1200" cap="none" spc="0" normalizeH="0" noProof="0" dirty="0">
                <a:ln>
                  <a:noFill/>
                </a:ln>
                <a:solidFill>
                  <a:prstClr val="white"/>
                </a:solidFill>
                <a:effectLst/>
                <a:uLnTx/>
                <a:uFillTx/>
                <a:latin typeface="Arial" panose="020B0604020202020204"/>
                <a:ea typeface="+mn-ea"/>
                <a:cs typeface="Calibri" panose="020F0502020204030204" pitchFamily="34" charset="0"/>
                <a:sym typeface="Helvetica Neue"/>
              </a:rPr>
              <a:t> work</a:t>
            </a:r>
            <a:endPar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5" name="TextBox 4">
            <a:extLst>
              <a:ext uri="{FF2B5EF4-FFF2-40B4-BE49-F238E27FC236}">
                <a16:creationId xmlns:a16="http://schemas.microsoft.com/office/drawing/2014/main" id="{1A57EF28-94A9-DFE0-4BAF-DD2453699A6E}"/>
              </a:ext>
            </a:extLst>
          </p:cNvPr>
          <p:cNvSpPr txBox="1"/>
          <p:nvPr/>
        </p:nvSpPr>
        <p:spPr>
          <a:xfrm>
            <a:off x="2928358" y="1433660"/>
            <a:ext cx="8939515" cy="4939814"/>
          </a:xfrm>
          <a:prstGeom prst="rect">
            <a:avLst/>
          </a:prstGeom>
          <a:solidFill>
            <a:schemeClr val="bg1"/>
          </a:solidFill>
        </p:spPr>
        <p:txBody>
          <a:bodyPr wrap="square">
            <a:spAutoFit/>
          </a:bodyPr>
          <a:lstStyle/>
          <a:p>
            <a:pPr marL="0" lvl="1" algn="just">
              <a:spcBef>
                <a:spcPts val="300"/>
              </a:spcBef>
              <a:spcAft>
                <a:spcPts val="300"/>
              </a:spcAft>
              <a:buClr>
                <a:srgbClr val="1E2DBE"/>
              </a:buClr>
            </a:pPr>
            <a:r>
              <a:rPr kumimoji="0" lang="en-GB" sz="1800" b="1"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Place of wok. </a:t>
            </a:r>
            <a:r>
              <a:rPr lang="en-GB" dirty="0">
                <a:solidFill>
                  <a:srgbClr val="230050"/>
                </a:solidFill>
                <a:latin typeface="Calibri" panose="020F0502020204030204" pitchFamily="34" charset="0"/>
                <a:ea typeface="Calibri" panose="020F0502020204030204" pitchFamily="34" charset="0"/>
                <a:cs typeface="Calibri" panose="020F0502020204030204" pitchFamily="34" charset="0"/>
              </a:rPr>
              <a:t>The type of place of work has obvious consequences, including:</a:t>
            </a:r>
          </a:p>
          <a:p>
            <a:pPr marL="285750" lvl="1" indent="-285750" fontAlgn="base">
              <a:spcBef>
                <a:spcPts val="300"/>
              </a:spcBef>
              <a:spcAft>
                <a:spcPts val="300"/>
              </a:spcAft>
              <a:buClr>
                <a:srgbClr val="FF0000"/>
              </a:buClr>
              <a:buSzPct val="80000"/>
              <a:buFont typeface="Wingdings 3" panose="05040102010807070707" pitchFamily="18" charset="2"/>
              <a:buChar char="u"/>
              <a:defRPr/>
            </a:pPr>
            <a:r>
              <a:rPr lang="en-GB" dirty="0">
                <a:solidFill>
                  <a:srgbClr val="230050"/>
                </a:solidFill>
                <a:latin typeface="Calibri" panose="020F0502020204030204" pitchFamily="34" charset="0"/>
                <a:cs typeface="Calibri" panose="020F0502020204030204" pitchFamily="34" charset="0"/>
              </a:rPr>
              <a:t>the visibility or invisibility of these enterprises and workers,  whether in terms of the detection of informal practices or of identification for the provision of benefits, awareness-raising, organization and representation; </a:t>
            </a:r>
          </a:p>
          <a:p>
            <a:pPr marL="285750" lvl="1" indent="-285750" fontAlgn="base">
              <a:spcBef>
                <a:spcPts val="300"/>
              </a:spcBef>
              <a:spcAft>
                <a:spcPts val="300"/>
              </a:spcAft>
              <a:buClr>
                <a:srgbClr val="FF0000"/>
              </a:buClr>
              <a:buSzPct val="80000"/>
              <a:buFont typeface="Wingdings 3" panose="05040102010807070707" pitchFamily="18" charset="2"/>
              <a:buChar char="u"/>
              <a:defRPr/>
            </a:pPr>
            <a:r>
              <a:rPr lang="en-GB" dirty="0">
                <a:solidFill>
                  <a:srgbClr val="230050"/>
                </a:solidFill>
                <a:latin typeface="Calibri" panose="020F0502020204030204" pitchFamily="34" charset="0"/>
                <a:cs typeface="Calibri" panose="020F0502020204030204" pitchFamily="34" charset="0"/>
              </a:rPr>
              <a:t>the hazardous working conditions associated with certain types of place of work; </a:t>
            </a:r>
          </a:p>
          <a:p>
            <a:pPr marL="285750" lvl="1" indent="-285750" fontAlgn="base">
              <a:spcBef>
                <a:spcPts val="300"/>
              </a:spcBef>
              <a:spcAft>
                <a:spcPts val="300"/>
              </a:spcAft>
              <a:buClr>
                <a:srgbClr val="FF0000"/>
              </a:buClr>
              <a:buSzPct val="80000"/>
              <a:buFont typeface="Wingdings 3" panose="05040102010807070707" pitchFamily="18" charset="2"/>
              <a:buChar char="u"/>
              <a:defRPr/>
            </a:pPr>
            <a:r>
              <a:rPr lang="en-GB" dirty="0">
                <a:solidFill>
                  <a:srgbClr val="230050"/>
                </a:solidFill>
                <a:latin typeface="Calibri" panose="020F0502020204030204" pitchFamily="34" charset="0"/>
                <a:cs typeface="Calibri" panose="020F0502020204030204" pitchFamily="34" charset="0"/>
              </a:rPr>
              <a:t>the capacity to invest and productivity; and </a:t>
            </a:r>
          </a:p>
          <a:p>
            <a:pPr marL="285750" lvl="1" indent="-285750" fontAlgn="base">
              <a:spcBef>
                <a:spcPts val="300"/>
              </a:spcBef>
              <a:spcAft>
                <a:spcPts val="300"/>
              </a:spcAft>
              <a:buClr>
                <a:srgbClr val="FF0000"/>
              </a:buClr>
              <a:buSzPct val="80000"/>
              <a:buFont typeface="Wingdings 3" panose="05040102010807070707" pitchFamily="18" charset="2"/>
              <a:buChar char="u"/>
              <a:defRPr/>
            </a:pPr>
            <a:r>
              <a:rPr lang="en-GB" dirty="0">
                <a:solidFill>
                  <a:srgbClr val="230050"/>
                </a:solidFill>
                <a:latin typeface="Calibri" panose="020F0502020204030204" pitchFamily="34" charset="0"/>
                <a:cs typeface="Calibri" panose="020F0502020204030204" pitchFamily="34" charset="0"/>
              </a:rPr>
              <a:t>in some cases, possible legal limitations, as is the case for domestic workers in households that are considered to be part of the private sphere, who are therefore sometimes excluded from the scope of intervention of labour authorities.</a:t>
            </a:r>
          </a:p>
          <a:p>
            <a:pPr marL="285750" marR="0" lvl="1" indent="-285750" algn="l" defTabSz="914400" rtl="0" eaLnBrk="1" fontAlgn="base" latinLnBrk="0" hangingPunct="1">
              <a:lnSpc>
                <a:spcPct val="100000"/>
              </a:lnSpc>
              <a:spcBef>
                <a:spcPts val="300"/>
              </a:spcBef>
              <a:spcAft>
                <a:spcPts val="300"/>
              </a:spcAft>
              <a:buClr>
                <a:srgbClr val="FF0000"/>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Notes</a:t>
            </a:r>
          </a:p>
          <a:p>
            <a:pPr marL="285750" lvl="1" indent="-285750" fontAlgn="base">
              <a:spcBef>
                <a:spcPts val="300"/>
              </a:spcBef>
              <a:spcAft>
                <a:spcPts val="300"/>
              </a:spcAft>
              <a:buClr>
                <a:srgbClr val="FF0000"/>
              </a:buClr>
              <a:buSzPct val="80000"/>
              <a:buFont typeface="Wingdings 3" panose="05040102010807070707" pitchFamily="18" charset="2"/>
              <a:buChar char="u"/>
              <a:defRPr/>
            </a:pPr>
            <a:r>
              <a:rPr lang="de-CH" dirty="0">
                <a:latin typeface="Calibri" panose="020F0502020204030204" pitchFamily="34" charset="0"/>
                <a:ea typeface="Calibri" panose="020F0502020204030204" pitchFamily="34" charset="0"/>
                <a:cs typeface="Calibri" panose="020F0502020204030204" pitchFamily="34" charset="0"/>
              </a:rPr>
              <a:t>The categories of place of work should follow the ones presented in paragraph 100 of the </a:t>
            </a:r>
            <a:r>
              <a:rPr lang="de-CH" u="sng" dirty="0">
                <a:latin typeface="Calibri" panose="020F0502020204030204" pitchFamily="34" charset="0"/>
                <a:ea typeface="Calibri" panose="020F0502020204030204" pitchFamily="34" charset="0"/>
                <a:cs typeface="Calibri" panose="020F0502020204030204" pitchFamily="34" charset="0"/>
                <a:hlinkClick r:id="rId2"/>
              </a:rPr>
              <a:t>Resolution concerning statistics on work relationships</a:t>
            </a:r>
            <a:r>
              <a:rPr lang="de-CH" u="sng" dirty="0">
                <a:latin typeface="Calibri" panose="020F0502020204030204" pitchFamily="34" charset="0"/>
                <a:ea typeface="Calibri" panose="020F0502020204030204" pitchFamily="34" charset="0"/>
                <a:cs typeface="Calibri" panose="020F0502020204030204" pitchFamily="34" charset="0"/>
              </a:rPr>
              <a:t> </a:t>
            </a:r>
            <a:endParaRPr lang="en-US" altLang="en-US" dirty="0">
              <a:solidFill>
                <a:srgbClr val="230050"/>
              </a:solidFill>
              <a:latin typeface="Calibri" panose="020F0502020204030204" pitchFamily="34" charset="0"/>
              <a:ea typeface="Calibri" panose="020F0502020204030204" pitchFamily="34" charset="0"/>
              <a:cs typeface="Calibri" panose="020F0502020204030204" pitchFamily="34" charset="0"/>
            </a:endParaRPr>
          </a:p>
          <a:p>
            <a:pPr marL="285750" marR="0" lvl="1" indent="-285750" algn="l" defTabSz="914400" rtl="0" eaLnBrk="1" fontAlgn="base" latinLnBrk="0" hangingPunct="1">
              <a:lnSpc>
                <a:spcPct val="100000"/>
              </a:lnSpc>
              <a:spcBef>
                <a:spcPts val="300"/>
              </a:spcBef>
              <a:spcAft>
                <a:spcPts val="300"/>
              </a:spcAft>
              <a:buClr>
                <a:srgbClr val="FF0000"/>
              </a:buClr>
              <a:buSzPct val="80000"/>
              <a:buFont typeface="Wingdings 3" panose="05040102010807070707" pitchFamily="18" charset="2"/>
              <a:buChar char="u"/>
              <a:tabLst/>
              <a:defRPr/>
            </a:pPr>
            <a:r>
              <a:rPr kumimoji="0" lang="en-US" altLang="en-US"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Complemented by the assessment of social </a:t>
            </a:r>
            <a:r>
              <a:rPr kumimoji="0" lang="en-US" altLang="en-US"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security and </a:t>
            </a:r>
            <a:r>
              <a:rPr kumimoji="0" lang="en-US" altLang="en-US" sz="1800" b="0" i="0" u="none" strike="noStrike" kern="1200" cap="none" spc="0" normalizeH="0" baseline="0" noProof="0" dirty="0" err="1">
                <a:ln>
                  <a:noFill/>
                </a:ln>
                <a:solidFill>
                  <a:srgbClr val="230050"/>
                </a:solidFill>
                <a:effectLst/>
                <a:uLnTx/>
                <a:uFillTx/>
                <a:latin typeface="Calibri" panose="020F0502020204030204" pitchFamily="34" charset="0"/>
                <a:ea typeface="+mn-ea"/>
                <a:cs typeface="Calibri" panose="020F0502020204030204" pitchFamily="34" charset="0"/>
              </a:rPr>
              <a:t>labour</a:t>
            </a:r>
            <a:r>
              <a:rPr kumimoji="0" lang="en-US" altLang="en-US"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 laws:</a:t>
            </a:r>
          </a:p>
          <a:p>
            <a:pPr marL="742950" marR="0" lvl="2" indent="-285750" algn="just" defTabSz="914400" rtl="0" eaLnBrk="1" fontAlgn="base" latinLnBrk="0" hangingPunct="1">
              <a:lnSpc>
                <a:spcPct val="100000"/>
              </a:lnSpc>
              <a:spcBef>
                <a:spcPts val="300"/>
              </a:spcBef>
              <a:spcAft>
                <a:spcPts val="300"/>
              </a:spcAft>
              <a:buClr>
                <a:srgbClr val="FF0000"/>
              </a:buClr>
              <a:buSzPct val="80000"/>
              <a:buFont typeface="Wingdings 2" panose="05020102010507070707" pitchFamily="18" charset="2"/>
              <a:buChar char="Í"/>
              <a:tabLst/>
              <a:defRPr/>
            </a:pPr>
            <a:r>
              <a:rPr kumimoji="0" lang="en-US" altLang="en-US"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Is there any eligibility conditions</a:t>
            </a:r>
            <a:r>
              <a:rPr kumimoji="0" lang="en-US" altLang="en-US" sz="1800" b="0" i="0" u="none" strike="noStrike" kern="1200" cap="none" spc="0" normalizeH="0" noProof="0" dirty="0">
                <a:ln>
                  <a:noFill/>
                </a:ln>
                <a:solidFill>
                  <a:srgbClr val="230050"/>
                </a:solidFill>
                <a:effectLst/>
                <a:uLnTx/>
                <a:uFillTx/>
                <a:latin typeface="Calibri" panose="020F0502020204030204" pitchFamily="34" charset="0"/>
                <a:ea typeface="+mn-ea"/>
                <a:cs typeface="Calibri" panose="020F0502020204030204" pitchFamily="34" charset="0"/>
              </a:rPr>
              <a:t> associated to the place of work </a:t>
            </a:r>
          </a:p>
          <a:p>
            <a:pPr marL="742950" marR="0" lvl="2" indent="-285750" algn="just" defTabSz="914400" rtl="0" eaLnBrk="1" fontAlgn="base" latinLnBrk="0" hangingPunct="1">
              <a:lnSpc>
                <a:spcPct val="100000"/>
              </a:lnSpc>
              <a:spcBef>
                <a:spcPts val="300"/>
              </a:spcBef>
              <a:spcAft>
                <a:spcPts val="300"/>
              </a:spcAft>
              <a:buClr>
                <a:srgbClr val="FF0000"/>
              </a:buClr>
              <a:buSzPct val="80000"/>
              <a:buFont typeface="Wingdings 2" panose="05020102010507070707" pitchFamily="18" charset="2"/>
              <a:buChar char="Í"/>
              <a:tabLst/>
              <a:defRPr/>
            </a:pPr>
            <a:r>
              <a:rPr lang="en-US" altLang="en-US" dirty="0">
                <a:solidFill>
                  <a:srgbClr val="230050"/>
                </a:solidFill>
                <a:latin typeface="Calibri" panose="020F0502020204030204" pitchFamily="34" charset="0"/>
                <a:cs typeface="Calibri" panose="020F0502020204030204" pitchFamily="34" charset="0"/>
              </a:rPr>
              <a:t>Scope of </a:t>
            </a:r>
            <a:r>
              <a:rPr lang="en-US" altLang="en-US" dirty="0" err="1">
                <a:solidFill>
                  <a:srgbClr val="230050"/>
                </a:solidFill>
                <a:latin typeface="Calibri" panose="020F0502020204030204" pitchFamily="34" charset="0"/>
                <a:cs typeface="Calibri" panose="020F0502020204030204" pitchFamily="34" charset="0"/>
              </a:rPr>
              <a:t>labour</a:t>
            </a:r>
            <a:r>
              <a:rPr lang="en-US" altLang="en-US" dirty="0">
                <a:solidFill>
                  <a:srgbClr val="230050"/>
                </a:solidFill>
                <a:latin typeface="Calibri" panose="020F0502020204030204" pitchFamily="34" charset="0"/>
                <a:cs typeface="Calibri" panose="020F0502020204030204" pitchFamily="34" charset="0"/>
              </a:rPr>
              <a:t> and social security inspection</a:t>
            </a:r>
            <a:endPar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endParaRPr>
          </a:p>
        </p:txBody>
      </p:sp>
      <p:sp>
        <p:nvSpPr>
          <p:cNvPr id="31" name="TextBox 30">
            <a:extLst>
              <a:ext uri="{FF2B5EF4-FFF2-40B4-BE49-F238E27FC236}">
                <a16:creationId xmlns:a16="http://schemas.microsoft.com/office/drawing/2014/main" id="{79E410D0-41D0-109A-B574-66AE3CC96741}"/>
              </a:ext>
            </a:extLst>
          </p:cNvPr>
          <p:cNvSpPr txBox="1"/>
          <p:nvPr/>
        </p:nvSpPr>
        <p:spPr>
          <a:xfrm>
            <a:off x="2928358" y="1433660"/>
            <a:ext cx="8939515" cy="5062924"/>
          </a:xfrm>
          <a:prstGeom prst="rect">
            <a:avLst/>
          </a:prstGeom>
          <a:solidFill>
            <a:schemeClr val="bg1"/>
          </a:solidFill>
        </p:spPr>
        <p:txBody>
          <a:bodyPr wrap="square">
            <a:spAutoFit/>
          </a:bodyPr>
          <a:lstStyle/>
          <a:p>
            <a:pPr marL="0" marR="0" lvl="1" indent="0" algn="just" defTabSz="914400" rtl="0" eaLnBrk="1" fontAlgn="auto" latinLnBrk="0" hangingPunct="1">
              <a:lnSpc>
                <a:spcPct val="100000"/>
              </a:lnSpc>
              <a:spcBef>
                <a:spcPts val="300"/>
              </a:spcBef>
              <a:spcAft>
                <a:spcPts val="300"/>
              </a:spcAft>
              <a:buClr>
                <a:srgbClr val="1E2DBE"/>
              </a:buClr>
              <a:buSzTx/>
              <a:buFontTx/>
              <a:buNone/>
              <a:tabLst/>
              <a:defRPr/>
            </a:pPr>
            <a:r>
              <a:rPr kumimoji="0" lang="en-GB" sz="1800" b="1"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Working time. </a:t>
            </a: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Includes </a:t>
            </a:r>
          </a:p>
          <a:p>
            <a:pPr marL="285750" marR="0" lvl="1" indent="-285750" algn="just" defTabSz="914400" rtl="0" eaLnBrk="1" fontAlgn="auto" latinLnBrk="0" hangingPunct="1">
              <a:lnSpc>
                <a:spcPct val="100000"/>
              </a:lnSpc>
              <a:spcBef>
                <a:spcPts val="300"/>
              </a:spcBef>
              <a:spcAft>
                <a:spcPts val="300"/>
              </a:spcAft>
              <a:buClr>
                <a:srgbClr val="FF0000"/>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the comparison of the number of actual and usual hours of work between workers in informal and formal employment in order to identify whether workers in informal employment are more likely to work outside normal hours of work.  </a:t>
            </a:r>
          </a:p>
          <a:p>
            <a:pPr marL="285750" marR="0" lvl="1" indent="-285750" algn="just" defTabSz="914400" rtl="0" eaLnBrk="1" fontAlgn="auto" latinLnBrk="0" hangingPunct="1">
              <a:lnSpc>
                <a:spcPct val="100000"/>
              </a:lnSpc>
              <a:spcBef>
                <a:spcPts val="300"/>
              </a:spcBef>
              <a:spcAft>
                <a:spcPts val="300"/>
              </a:spcAft>
              <a:buClr>
                <a:srgbClr val="FF0000"/>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Assessing the possible differences between workers operating in the informal economy and other workers in terms of </a:t>
            </a:r>
            <a:r>
              <a:rPr kumimoji="0" lang="en-GB" sz="1800" b="0" i="1"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working-time arrangements</a:t>
            </a: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 including the incidence of work during weekends or night work</a:t>
            </a:r>
          </a:p>
          <a:p>
            <a:pPr marL="285750" marR="0" lvl="1" indent="-285750" algn="just" defTabSz="914400" rtl="0" eaLnBrk="1" fontAlgn="auto" latinLnBrk="0" hangingPunct="1">
              <a:lnSpc>
                <a:spcPct val="100000"/>
              </a:lnSpc>
              <a:spcBef>
                <a:spcPts val="300"/>
              </a:spcBef>
              <a:spcAft>
                <a:spcPts val="300"/>
              </a:spcAft>
              <a:buClr>
                <a:srgbClr val="FF0000"/>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the assessment of time spent on own-use production of goods and services, in particular unpaid domestic and care work</a:t>
            </a:r>
          </a:p>
          <a:p>
            <a:pPr marL="0" marR="0" lvl="1" indent="0" algn="just" defTabSz="914400" rtl="0" eaLnBrk="1" fontAlgn="auto" latinLnBrk="0" hangingPunct="1">
              <a:lnSpc>
                <a:spcPct val="100000"/>
              </a:lnSpc>
              <a:spcBef>
                <a:spcPts val="300"/>
              </a:spcBef>
              <a:spcAft>
                <a:spcPts val="300"/>
              </a:spcAft>
              <a:buClr>
                <a:srgbClr val="FF0000"/>
              </a:buClr>
              <a:buSzPct val="80000"/>
              <a:buFontTx/>
              <a:buNone/>
              <a:tabLst/>
              <a:defRPr/>
            </a:pPr>
            <a:r>
              <a:rPr kumimoji="0" lang="en-GB" sz="1800" b="1"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The assessment of working time:</a:t>
            </a:r>
          </a:p>
          <a:p>
            <a:pPr marL="285750" marR="0" lvl="1" indent="-285750" algn="just" defTabSz="914400" rtl="0" eaLnBrk="1" fontAlgn="auto" latinLnBrk="0" hangingPunct="1">
              <a:lnSpc>
                <a:spcPct val="100000"/>
              </a:lnSpc>
              <a:spcBef>
                <a:spcPts val="300"/>
              </a:spcBef>
              <a:spcAft>
                <a:spcPts val="300"/>
              </a:spcAft>
              <a:buClr>
                <a:srgbClr val="FF0000"/>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contributes to assessing the relative level of exposure to risks such as health and safety, in-work poverty and work–life balance issues</a:t>
            </a:r>
          </a:p>
          <a:p>
            <a:pPr marL="285750" marR="0" lvl="1" indent="-285750" algn="just" defTabSz="914400" rtl="0" eaLnBrk="1" fontAlgn="auto" latinLnBrk="0" hangingPunct="1">
              <a:lnSpc>
                <a:spcPct val="100000"/>
              </a:lnSpc>
              <a:spcBef>
                <a:spcPts val="300"/>
              </a:spcBef>
              <a:spcAft>
                <a:spcPts val="300"/>
              </a:spcAft>
              <a:buClr>
                <a:srgbClr val="FF0000"/>
              </a:buClr>
              <a:buSzPct val="80000"/>
              <a:buFont typeface="Wingdings 3" panose="05040102010807070707" pitchFamily="18" charset="2"/>
              <a:buChar char="u"/>
              <a:tabLst/>
              <a:defRPr/>
            </a:pPr>
            <a:r>
              <a:rPr kumimoji="0" lang="en-US" altLang="en-US"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should be complemented by the assessment of social security and </a:t>
            </a:r>
            <a:r>
              <a:rPr kumimoji="0" lang="en-US" altLang="en-US" sz="1800" b="0" i="0" u="none" strike="noStrike" kern="1200" cap="none" spc="0" normalizeH="0" baseline="0" noProof="0" dirty="0" err="1">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labour</a:t>
            </a:r>
            <a:r>
              <a:rPr kumimoji="0" lang="en-US" altLang="en-US"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 laws to identify eligibility criteria based on a minimum number of hours to be eligible for benefits/ coverage (some categories particularly affected: mini jobs, domestic workers)</a:t>
            </a: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285750" marR="0" lvl="1" indent="-285750" algn="just" defTabSz="914400" rtl="0" eaLnBrk="1" fontAlgn="auto" latinLnBrk="0" hangingPunct="1">
              <a:lnSpc>
                <a:spcPct val="100000"/>
              </a:lnSpc>
              <a:spcBef>
                <a:spcPts val="300"/>
              </a:spcBef>
              <a:spcAft>
                <a:spcPts val="300"/>
              </a:spcAft>
              <a:buClr>
                <a:srgbClr val="FF0000"/>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Importance of the gender dimension</a:t>
            </a:r>
          </a:p>
        </p:txBody>
      </p:sp>
      <p:sp>
        <p:nvSpPr>
          <p:cNvPr id="34" name="TextBox 33">
            <a:extLst>
              <a:ext uri="{FF2B5EF4-FFF2-40B4-BE49-F238E27FC236}">
                <a16:creationId xmlns:a16="http://schemas.microsoft.com/office/drawing/2014/main" id="{FC4162D2-2CB1-1D9D-E5B2-06CB07162785}"/>
              </a:ext>
            </a:extLst>
          </p:cNvPr>
          <p:cNvSpPr txBox="1"/>
          <p:nvPr/>
        </p:nvSpPr>
        <p:spPr>
          <a:xfrm>
            <a:off x="2928358" y="1433660"/>
            <a:ext cx="8939515" cy="5370701"/>
          </a:xfrm>
          <a:prstGeom prst="rect">
            <a:avLst/>
          </a:prstGeom>
          <a:solidFill>
            <a:schemeClr val="bg1"/>
          </a:solidFill>
        </p:spPr>
        <p:txBody>
          <a:bodyPr wrap="square">
            <a:spAutoFit/>
          </a:bodyPr>
          <a:lstStyle/>
          <a:p>
            <a:pPr marL="0" marR="0" lvl="1" indent="0" algn="just" defTabSz="914400" rtl="0" eaLnBrk="1" fontAlgn="auto" latinLnBrk="0" hangingPunct="1">
              <a:lnSpc>
                <a:spcPct val="100000"/>
              </a:lnSpc>
              <a:spcBef>
                <a:spcPts val="300"/>
              </a:spcBef>
              <a:spcAft>
                <a:spcPts val="300"/>
              </a:spcAft>
              <a:buClr>
                <a:srgbClr val="1E2DBE"/>
              </a:buClr>
              <a:buSzTx/>
              <a:buFontTx/>
              <a:buNone/>
              <a:tabLst/>
              <a:defRPr/>
            </a:pPr>
            <a:r>
              <a:rPr kumimoji="0" lang="en-GB" sz="1800" b="1"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Representation security is about assessing:</a:t>
            </a:r>
            <a:endPar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1" indent="-285750" algn="just" defTabSz="914400" rtl="0" eaLnBrk="1" fontAlgn="auto" latinLnBrk="0" hangingPunct="1">
              <a:lnSpc>
                <a:spcPct val="100000"/>
              </a:lnSpc>
              <a:spcBef>
                <a:spcPts val="300"/>
              </a:spcBef>
              <a:spcAft>
                <a:spcPts val="300"/>
              </a:spcAft>
              <a:buClr>
                <a:srgbClr val="FF0000"/>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the level &amp; forms of organization of workers &amp; economic units of the informal economy (compared to the formal)</a:t>
            </a:r>
          </a:p>
          <a:p>
            <a:pPr marL="285750" marR="0" lvl="1" indent="-285750" algn="just" defTabSz="914400" rtl="0" eaLnBrk="1" fontAlgn="auto" latinLnBrk="0" hangingPunct="1">
              <a:lnSpc>
                <a:spcPct val="100000"/>
              </a:lnSpc>
              <a:spcBef>
                <a:spcPts val="300"/>
              </a:spcBef>
              <a:spcAft>
                <a:spcPts val="300"/>
              </a:spcAft>
              <a:buClr>
                <a:srgbClr val="FF0000"/>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the links between employers' and workers' organizations and informal economy organizations</a:t>
            </a:r>
          </a:p>
          <a:p>
            <a:pPr marL="285750" marR="0" lvl="1" indent="-285750" algn="just" defTabSz="914400" rtl="0" eaLnBrk="1" fontAlgn="auto" latinLnBrk="0" hangingPunct="1">
              <a:lnSpc>
                <a:spcPct val="100000"/>
              </a:lnSpc>
              <a:spcBef>
                <a:spcPts val="300"/>
              </a:spcBef>
              <a:spcAft>
                <a:spcPts val="300"/>
              </a:spcAft>
              <a:buClr>
                <a:srgbClr val="FF0000"/>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the knowledge, perceptions and expectations of actors in the informal economy in relation to employers' and workers' organizations</a:t>
            </a:r>
          </a:p>
          <a:p>
            <a:pPr marL="285750" marR="0" lvl="1" indent="-285750" algn="just" defTabSz="914400" rtl="0" eaLnBrk="1" fontAlgn="auto" latinLnBrk="0" hangingPunct="1">
              <a:lnSpc>
                <a:spcPct val="100000"/>
              </a:lnSpc>
              <a:spcBef>
                <a:spcPts val="300"/>
              </a:spcBef>
              <a:spcAft>
                <a:spcPts val="300"/>
              </a:spcAft>
              <a:buClr>
                <a:srgbClr val="FF0000"/>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the situation of employees, self-employed workers = &gt; different needs</a:t>
            </a:r>
          </a:p>
          <a:p>
            <a:pPr marL="285750" marR="0" lvl="1" indent="-285750" algn="just" defTabSz="914400" rtl="0" eaLnBrk="1" fontAlgn="auto" latinLnBrk="0" hangingPunct="1">
              <a:lnSpc>
                <a:spcPct val="100000"/>
              </a:lnSpc>
              <a:spcBef>
                <a:spcPts val="300"/>
              </a:spcBef>
              <a:spcAft>
                <a:spcPts val="300"/>
              </a:spcAft>
              <a:buClr>
                <a:srgbClr val="FF0000"/>
              </a:buClr>
              <a:buSzPct val="80000"/>
              <a:buFont typeface="Wingdings 3" panose="05040102010807070707" pitchFamily="18" charset="2"/>
              <a:buChar char="u"/>
              <a:tabLst/>
              <a:defRPr/>
            </a:pPr>
            <a:endPar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1" indent="-285750" algn="just" defTabSz="914400" rtl="0" eaLnBrk="1" fontAlgn="auto" latinLnBrk="0" hangingPunct="1">
              <a:lnSpc>
                <a:spcPct val="100000"/>
              </a:lnSpc>
              <a:spcBef>
                <a:spcPts val="300"/>
              </a:spcBef>
              <a:spcAft>
                <a:spcPts val="300"/>
              </a:spcAft>
              <a:buClr>
                <a:srgbClr val="FF0000"/>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Note</a:t>
            </a:r>
          </a:p>
          <a:p>
            <a:pPr marL="742950" marR="0" lvl="2" indent="-285750" algn="just" defTabSz="914400" rtl="0" eaLnBrk="1" fontAlgn="auto" latinLnBrk="0" hangingPunct="1">
              <a:lnSpc>
                <a:spcPct val="100000"/>
              </a:lnSpc>
              <a:spcBef>
                <a:spcPts val="300"/>
              </a:spcBef>
              <a:spcAft>
                <a:spcPts val="300"/>
              </a:spcAft>
              <a:buClr>
                <a:srgbClr val="FF0000"/>
              </a:buClr>
              <a:buSzPct val="80000"/>
              <a:buFont typeface="Wingdings 2" panose="05020102010507070707" pitchFamily="18" charset="2"/>
              <a:buChar char="Í"/>
              <a:tabLst/>
              <a:defRPr/>
            </a:pP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in LFS the question about trade unions, usually asked to employees</a:t>
            </a:r>
          </a:p>
          <a:p>
            <a:pPr marL="742950" marR="0" lvl="2" indent="-285750" algn="just" defTabSz="914400" rtl="0" eaLnBrk="1" fontAlgn="auto" latinLnBrk="0" hangingPunct="1">
              <a:lnSpc>
                <a:spcPct val="100000"/>
              </a:lnSpc>
              <a:spcBef>
                <a:spcPts val="300"/>
              </a:spcBef>
              <a:spcAft>
                <a:spcPts val="300"/>
              </a:spcAft>
              <a:buClr>
                <a:srgbClr val="FF0000"/>
              </a:buClr>
              <a:buSzPct val="80000"/>
              <a:buFont typeface="Wingdings 2" panose="05020102010507070707" pitchFamily="18" charset="2"/>
              <a:buChar char="Í"/>
              <a:tabLst/>
              <a:defRPr/>
            </a:pP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In enterprise surveys may find other forms of representation and associations</a:t>
            </a:r>
          </a:p>
          <a:p>
            <a:pPr marL="742950" marR="0" lvl="2" indent="-285750" algn="just" defTabSz="914400" rtl="0" eaLnBrk="1" fontAlgn="auto" latinLnBrk="0" hangingPunct="1">
              <a:lnSpc>
                <a:spcPct val="100000"/>
              </a:lnSpc>
              <a:spcBef>
                <a:spcPts val="300"/>
              </a:spcBef>
              <a:spcAft>
                <a:spcPts val="300"/>
              </a:spcAft>
              <a:buClr>
                <a:srgbClr val="FF0000"/>
              </a:buClr>
              <a:buSzPct val="80000"/>
              <a:buFont typeface="Wingdings 2" panose="05020102010507070707" pitchFamily="18" charset="2"/>
              <a:buChar char="Í"/>
              <a:tabLst/>
              <a:defRPr/>
            </a:pP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Could be of interest to assess what could be the role of workers and employers’ organizations in the formalization process; current services and expectations from members, obstacles, etc =&gt; may call for specific surveys and more qualitative assessments</a:t>
            </a:r>
          </a:p>
        </p:txBody>
      </p:sp>
      <p:sp>
        <p:nvSpPr>
          <p:cNvPr id="37" name="TextBox 36">
            <a:extLst>
              <a:ext uri="{FF2B5EF4-FFF2-40B4-BE49-F238E27FC236}">
                <a16:creationId xmlns:a16="http://schemas.microsoft.com/office/drawing/2014/main" id="{ED037586-1CCD-3AD1-4734-4BE0D6E26345}"/>
              </a:ext>
            </a:extLst>
          </p:cNvPr>
          <p:cNvSpPr txBox="1"/>
          <p:nvPr/>
        </p:nvSpPr>
        <p:spPr>
          <a:xfrm>
            <a:off x="2928358" y="1433660"/>
            <a:ext cx="8939515" cy="5293757"/>
          </a:xfrm>
          <a:prstGeom prst="rect">
            <a:avLst/>
          </a:prstGeom>
          <a:solidFill>
            <a:schemeClr val="bg1"/>
          </a:solidFill>
        </p:spPr>
        <p:txBody>
          <a:bodyPr wrap="square">
            <a:spAutoFit/>
          </a:bodyPr>
          <a:lstStyle/>
          <a:p>
            <a:pPr marL="0" marR="0" lvl="1" indent="0" algn="just" defTabSz="914400" rtl="0" eaLnBrk="1" fontAlgn="auto" latinLnBrk="0" hangingPunct="1">
              <a:lnSpc>
                <a:spcPct val="100000"/>
              </a:lnSpc>
              <a:spcBef>
                <a:spcPts val="300"/>
              </a:spcBef>
              <a:spcAft>
                <a:spcPts val="300"/>
              </a:spcAft>
              <a:buClr>
                <a:srgbClr val="1E2DBE"/>
              </a:buClr>
              <a:buSzTx/>
              <a:buFontTx/>
              <a:buNone/>
              <a:tabLst/>
              <a:defRPr/>
            </a:pPr>
            <a:r>
              <a:rPr kumimoji="0" lang="en-GB" sz="1800" b="1"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Health and safety </a:t>
            </a: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covers issues such as :</a:t>
            </a:r>
          </a:p>
          <a:p>
            <a:pPr marL="285750" marR="0" lvl="1" indent="-285750" algn="just" defTabSz="914400" rtl="0" eaLnBrk="1" fontAlgn="auto" latinLnBrk="0" hangingPunct="1">
              <a:lnSpc>
                <a:spcPct val="100000"/>
              </a:lnSpc>
              <a:spcBef>
                <a:spcPts val="300"/>
              </a:spcBef>
              <a:spcAft>
                <a:spcPts val="300"/>
              </a:spcAft>
              <a:buClr>
                <a:srgbClr val="FF0000"/>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Exposure to hazardous conditions of work for respectively workers in formal and informal employment or in formal sector and informal sector units (by sex, status in employment, sectors, occupations)</a:t>
            </a:r>
          </a:p>
          <a:p>
            <a:pPr marL="285750" marR="0" lvl="1" indent="-285750" algn="just" defTabSz="914400" rtl="0" eaLnBrk="1" fontAlgn="auto" latinLnBrk="0" hangingPunct="1">
              <a:lnSpc>
                <a:spcPct val="100000"/>
              </a:lnSpc>
              <a:spcBef>
                <a:spcPts val="300"/>
              </a:spcBef>
              <a:spcAft>
                <a:spcPts val="300"/>
              </a:spcAft>
              <a:buClr>
                <a:srgbClr val="FF0000"/>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Use of preventive equipment </a:t>
            </a:r>
          </a:p>
          <a:p>
            <a:pPr marL="285750" marR="0" lvl="1" indent="-285750" algn="just" defTabSz="914400" rtl="0" eaLnBrk="1" fontAlgn="auto" latinLnBrk="0" hangingPunct="1">
              <a:lnSpc>
                <a:spcPct val="100000"/>
              </a:lnSpc>
              <a:spcBef>
                <a:spcPts val="300"/>
              </a:spcBef>
              <a:spcAft>
                <a:spcPts val="300"/>
              </a:spcAft>
              <a:buClr>
                <a:srgbClr val="FF0000"/>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Incidence of occupational injuries and diseases</a:t>
            </a:r>
          </a:p>
          <a:p>
            <a:pPr marL="285750" marR="0" lvl="1" indent="-285750" algn="just" defTabSz="914400" rtl="0" eaLnBrk="1" fontAlgn="auto" latinLnBrk="0" hangingPunct="1">
              <a:lnSpc>
                <a:spcPct val="100000"/>
              </a:lnSpc>
              <a:spcBef>
                <a:spcPts val="300"/>
              </a:spcBef>
              <a:spcAft>
                <a:spcPts val="300"/>
              </a:spcAft>
              <a:buClr>
                <a:srgbClr val="FF0000"/>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Protection: access to healthcare and financial compensation in case of injury (health and employment injury insurance)</a:t>
            </a:r>
          </a:p>
          <a:p>
            <a:pPr marL="0" marR="0" lvl="1" indent="0" algn="l" defTabSz="914400" rtl="0" eaLnBrk="1" fontAlgn="auto" latinLnBrk="0" hangingPunct="1">
              <a:lnSpc>
                <a:spcPct val="100000"/>
              </a:lnSpc>
              <a:spcBef>
                <a:spcPts val="300"/>
              </a:spcBef>
              <a:spcAft>
                <a:spcPts val="300"/>
              </a:spcAft>
              <a:buClr>
                <a:srgbClr val="FF0000"/>
              </a:buClr>
              <a:buSzPct val="80000"/>
              <a:buFontTx/>
              <a:buNone/>
              <a:tabLst/>
              <a:defRPr/>
            </a:pPr>
            <a:endPar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1" indent="-285750" algn="just" defTabSz="914400" rtl="0" eaLnBrk="1" fontAlgn="auto" latinLnBrk="0" hangingPunct="1">
              <a:lnSpc>
                <a:spcPct val="100000"/>
              </a:lnSpc>
              <a:spcBef>
                <a:spcPts val="300"/>
              </a:spcBef>
              <a:spcAft>
                <a:spcPts val="300"/>
              </a:spcAft>
              <a:buClr>
                <a:srgbClr val="FF0000"/>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Issues to consider: </a:t>
            </a:r>
          </a:p>
          <a:p>
            <a:pPr marL="742950" marR="0" lvl="2" indent="-285750" algn="just" defTabSz="914400" rtl="0" eaLnBrk="1" fontAlgn="auto" latinLnBrk="0" hangingPunct="1">
              <a:lnSpc>
                <a:spcPct val="100000"/>
              </a:lnSpc>
              <a:spcBef>
                <a:spcPts val="300"/>
              </a:spcBef>
              <a:spcAft>
                <a:spcPts val="300"/>
              </a:spcAft>
              <a:buClr>
                <a:srgbClr val="FF0000"/>
              </a:buClr>
              <a:buSzPct val="80000"/>
              <a:buFont typeface="Wingdings 2" panose="05020102010507070707" pitchFamily="18" charset="2"/>
              <a:buChar char="Í"/>
              <a:tabLst/>
              <a:defRPr/>
            </a:pP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assess whether labour force survey data provide reliable data (especially among workers in informal employment) to support the development of sound indicators</a:t>
            </a:r>
          </a:p>
          <a:p>
            <a:pPr marL="742950" marR="0" lvl="2" indent="-285750" algn="just" defTabSz="914400" rtl="0" eaLnBrk="1" fontAlgn="auto" latinLnBrk="0" hangingPunct="1">
              <a:lnSpc>
                <a:spcPct val="100000"/>
              </a:lnSpc>
              <a:spcBef>
                <a:spcPts val="300"/>
              </a:spcBef>
              <a:spcAft>
                <a:spcPts val="300"/>
              </a:spcAft>
              <a:buClr>
                <a:srgbClr val="FF0000"/>
              </a:buClr>
              <a:buSzPct val="80000"/>
              <a:buFont typeface="Wingdings 2" panose="05020102010507070707" pitchFamily="18" charset="2"/>
              <a:buChar char="Í"/>
              <a:tabLst/>
              <a:defRPr/>
            </a:pP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should take into account differences according to sectors and the usual place of work</a:t>
            </a:r>
          </a:p>
          <a:p>
            <a:pPr marL="742950" marR="0" lvl="2" indent="-285750" algn="just" defTabSz="914400" rtl="0" eaLnBrk="1" fontAlgn="auto" latinLnBrk="0" hangingPunct="1">
              <a:lnSpc>
                <a:spcPct val="100000"/>
              </a:lnSpc>
              <a:spcBef>
                <a:spcPts val="300"/>
              </a:spcBef>
              <a:spcAft>
                <a:spcPts val="300"/>
              </a:spcAft>
              <a:buClr>
                <a:srgbClr val="FF0000"/>
              </a:buClr>
              <a:buSzPct val="80000"/>
              <a:buFont typeface="Wingdings 2" panose="05020102010507070707" pitchFamily="18" charset="2"/>
              <a:buChar char="Í"/>
              <a:tabLst/>
              <a:defRPr/>
            </a:pP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Legal information on the existence of employment injury benefits and eligibility conditions</a:t>
            </a:r>
          </a:p>
          <a:p>
            <a:pPr marL="285750" marR="0" lvl="1" indent="-285750" algn="just" defTabSz="914400" rtl="0" eaLnBrk="1" fontAlgn="auto" latinLnBrk="0" hangingPunct="1">
              <a:lnSpc>
                <a:spcPct val="100000"/>
              </a:lnSpc>
              <a:spcBef>
                <a:spcPts val="300"/>
              </a:spcBef>
              <a:spcAft>
                <a:spcPts val="300"/>
              </a:spcAft>
              <a:buClr>
                <a:srgbClr val="FF0000"/>
              </a:buClr>
              <a:buSzPct val="80000"/>
              <a:buFont typeface="Wingdings 3" panose="05040102010807070707" pitchFamily="18" charset="2"/>
              <a:buChar char="u"/>
              <a:tabLst/>
              <a:defRPr/>
            </a:pPr>
            <a:endPar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9623739B-758C-A84B-BF8A-A90325E9CE36}"/>
              </a:ext>
            </a:extLst>
          </p:cNvPr>
          <p:cNvSpPr txBox="1"/>
          <p:nvPr/>
        </p:nvSpPr>
        <p:spPr>
          <a:xfrm>
            <a:off x="2950599" y="4948906"/>
            <a:ext cx="8939515" cy="923330"/>
          </a:xfrm>
          <a:prstGeom prst="rect">
            <a:avLst/>
          </a:prstGeom>
          <a:solidFill>
            <a:schemeClr val="bg1"/>
          </a:solidFill>
        </p:spPr>
        <p:txBody>
          <a:bodyPr wrap="square">
            <a:spAutoFit/>
          </a:bodyPr>
          <a:lstStyle/>
          <a:p>
            <a:pPr marL="0" marR="0" lvl="1" indent="0" algn="just" defTabSz="914400" rtl="0" eaLnBrk="1" fontAlgn="auto" latinLnBrk="0" hangingPunct="1">
              <a:lnSpc>
                <a:spcPct val="100000"/>
              </a:lnSpc>
              <a:spcBef>
                <a:spcPts val="300"/>
              </a:spcBef>
              <a:spcAft>
                <a:spcPts val="300"/>
              </a:spcAft>
              <a:buClr>
                <a:srgbClr val="1E2DBE"/>
              </a:buClr>
              <a:buSzTx/>
              <a:buFontTx/>
              <a:buNone/>
              <a:tabLst/>
              <a:defRPr/>
            </a:pPr>
            <a:r>
              <a:rPr kumimoji="0" lang="en-GB" sz="1800" b="1"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Skills security </a:t>
            </a: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is about skill enhancement. It complements the analysis of levels of education to considers opportunities for training &amp; re-training and apprenticeship to acquire and refine knowledge and competencies. </a:t>
            </a:r>
          </a:p>
        </p:txBody>
      </p:sp>
    </p:spTree>
    <p:extLst>
      <p:ext uri="{BB962C8B-B14F-4D97-AF65-F5344CB8AC3E}">
        <p14:creationId xmlns:p14="http://schemas.microsoft.com/office/powerpoint/2010/main" val="359516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left)">
                                      <p:cBhvr>
                                        <p:cTn id="16" dur="500"/>
                                        <p:tgtEl>
                                          <p:spTgt spid="5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500"/>
                                        <p:tgtEl>
                                          <p:spTgt spid="4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left)">
                                      <p:cBhvr>
                                        <p:cTn id="22" dur="500"/>
                                        <p:tgtEl>
                                          <p:spTgt spid="4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par>
                                <p:cTn id="31" presetID="22" presetClass="entr" presetSubtype="8"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par>
                                <p:cTn id="39" presetID="22" presetClass="entr" presetSubtype="8"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47" presetID="10"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par>
                                <p:cTn id="55" presetID="22" presetClass="entr" presetSubtype="8"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subTnLst>
                                    <p:set>
                                      <p:cBhvr override="childStyle">
                                        <p:cTn dur="1" fill="hold" display="0" masterRel="nextClick" afterEffect="1"/>
                                        <p:tgtEl>
                                          <p:spTgt spid="33"/>
                                        </p:tgtEl>
                                        <p:attrNameLst>
                                          <p:attrName>style.visibility</p:attrName>
                                        </p:attrNameLst>
                                      </p:cBhvr>
                                      <p:to>
                                        <p:strVal val="hidden"/>
                                      </p:to>
                                    </p:set>
                                  </p:subTnLst>
                                </p:cTn>
                              </p:par>
                              <p:par>
                                <p:cTn id="63" presetID="22" presetClass="entr" presetSubtype="8"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par>
                                <p:cTn id="71" presetID="22" presetClass="entr" presetSubtype="8"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ipe(left)">
                                      <p:cBhvr>
                                        <p:cTn id="73" dur="5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500"/>
                                        <p:tgtEl>
                                          <p:spTgt spid="3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wipe(left)">
                                      <p:cBhvr>
                                        <p:cTn id="8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9" grpId="0" animBg="1"/>
      <p:bldP spid="50" grpId="0" animBg="1"/>
      <p:bldP spid="16" grpId="0" animBg="1"/>
      <p:bldP spid="19" grpId="0" animBg="1"/>
      <p:bldP spid="21" grpId="0" animBg="1"/>
      <p:bldP spid="23" grpId="0" animBg="1"/>
      <p:bldP spid="24" grpId="0" animBg="1"/>
      <p:bldP spid="26" grpId="0" animBg="1"/>
      <p:bldP spid="33" grpId="0" animBg="1"/>
      <p:bldP spid="36" grpId="0" animBg="1"/>
      <p:bldP spid="39" grpId="0" animBg="1"/>
      <p:bldP spid="3" grpId="0" animBg="1"/>
      <p:bldP spid="4" grpId="0" animBg="1"/>
      <p:bldP spid="5" grpId="0" animBg="1"/>
      <p:bldP spid="31" grpId="0" animBg="1"/>
      <p:bldP spid="34" grpId="0" animBg="1"/>
      <p:bldP spid="37"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CE24FCB-62C2-4B0D-8A27-592EF228D7E7}"/>
              </a:ext>
            </a:extLst>
          </p:cNvPr>
          <p:cNvSpPr/>
          <p:nvPr/>
        </p:nvSpPr>
        <p:spPr>
          <a:xfrm>
            <a:off x="291540" y="6439284"/>
            <a:ext cx="2249902" cy="417982"/>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130b.i</a:t>
            </a:r>
            <a:endParaRPr kumimoji="0" lang="en-GB"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05FBD6E5-19C5-4755-804D-DE34420B564A}"/>
              </a:ext>
            </a:extLst>
          </p:cNvPr>
          <p:cNvSpPr/>
          <p:nvPr/>
        </p:nvSpPr>
        <p:spPr>
          <a:xfrm>
            <a:off x="276399" y="6440018"/>
            <a:ext cx="2249902" cy="417982"/>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130b.ii</a:t>
            </a:r>
            <a:endParaRPr kumimoji="0" lang="en-GB"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endParaRPr>
          </a:p>
        </p:txBody>
      </p:sp>
      <p:sp>
        <p:nvSpPr>
          <p:cNvPr id="36" name="Flèche : droite 14">
            <a:extLst>
              <a:ext uri="{FF2B5EF4-FFF2-40B4-BE49-F238E27FC236}">
                <a16:creationId xmlns:a16="http://schemas.microsoft.com/office/drawing/2014/main" id="{62605A1F-882A-9AC8-B761-5E92E077540A}"/>
              </a:ext>
            </a:extLst>
          </p:cNvPr>
          <p:cNvSpPr/>
          <p:nvPr/>
        </p:nvSpPr>
        <p:spPr>
          <a:xfrm>
            <a:off x="493746" y="485375"/>
            <a:ext cx="1825248" cy="813292"/>
          </a:xfrm>
          <a:prstGeom prst="rightArrow">
            <a:avLst>
              <a:gd name="adj1" fmla="val 60708"/>
              <a:gd name="adj2" fmla="val 50000"/>
            </a:avLst>
          </a:prstGeom>
          <a:solidFill>
            <a:srgbClr val="05B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Para. 130b</a:t>
            </a:r>
          </a:p>
        </p:txBody>
      </p:sp>
      <p:sp>
        <p:nvSpPr>
          <p:cNvPr id="7" name="Flèche : droite 17">
            <a:extLst>
              <a:ext uri="{FF2B5EF4-FFF2-40B4-BE49-F238E27FC236}">
                <a16:creationId xmlns:a16="http://schemas.microsoft.com/office/drawing/2014/main" id="{1328D599-A244-9BF4-9620-EF0A5B3A8FB6}"/>
              </a:ext>
            </a:extLst>
          </p:cNvPr>
          <p:cNvSpPr/>
          <p:nvPr/>
        </p:nvSpPr>
        <p:spPr>
          <a:xfrm>
            <a:off x="108857" y="21315"/>
            <a:ext cx="1955375" cy="845153"/>
          </a:xfrm>
          <a:prstGeom prst="rightArrow">
            <a:avLst>
              <a:gd name="adj1" fmla="val 66062"/>
              <a:gd name="adj2" fmla="val 50000"/>
            </a:avLst>
          </a:prstGeom>
          <a:solidFill>
            <a:srgbClr val="0495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FFFFFF"/>
                </a:solidFill>
                <a:effectLst/>
                <a:uLnTx/>
                <a:uFillTx/>
                <a:latin typeface="Arial" panose="020B0604020202020204"/>
                <a:ea typeface="+mn-ea"/>
                <a:cs typeface="+mn-cs"/>
              </a:rPr>
              <a:t>Informal </a:t>
            </a:r>
            <a:r>
              <a:rPr kumimoji="0" lang="fr-FR" sz="1600" b="0" i="0" u="none" strike="noStrike" kern="1200" cap="none" spc="0" normalizeH="0" baseline="0" noProof="0" dirty="0" err="1">
                <a:ln>
                  <a:noFill/>
                </a:ln>
                <a:solidFill>
                  <a:srgbClr val="FFFFFF"/>
                </a:solidFill>
                <a:effectLst/>
                <a:uLnTx/>
                <a:uFillTx/>
                <a:latin typeface="Arial" panose="020B0604020202020204"/>
                <a:ea typeface="+mn-ea"/>
                <a:cs typeface="+mn-cs"/>
              </a:rPr>
              <a:t>employment</a:t>
            </a:r>
            <a:endParaRPr kumimoji="0" lang="fr-FR"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D3BE719B-9E05-8914-D09E-DF7E817B1AE6}"/>
              </a:ext>
            </a:extLst>
          </p:cNvPr>
          <p:cNvSpPr txBox="1"/>
          <p:nvPr/>
        </p:nvSpPr>
        <p:spPr>
          <a:xfrm>
            <a:off x="2641903" y="932294"/>
            <a:ext cx="4553038" cy="2660280"/>
          </a:xfrm>
          <a:prstGeom prst="rect">
            <a:avLst/>
          </a:prstGeom>
          <a:noFill/>
        </p:spPr>
        <p:txBody>
          <a:bodyPr wrap="square">
            <a:spAutoFit/>
          </a:bodyPr>
          <a:lstStyle/>
          <a:p>
            <a:pPr marL="266700" marR="0" lvl="2" indent="-266700" fontAlgn="auto">
              <a:lnSpc>
                <a:spcPct val="110000"/>
              </a:lnSpc>
              <a:spcBef>
                <a:spcPts val="1200"/>
              </a:spcBef>
              <a:spcAft>
                <a:spcPts val="100"/>
              </a:spcAft>
              <a:buClr>
                <a:srgbClr val="FF0000"/>
              </a:buClr>
              <a:buSzPct val="80000"/>
              <a:buFont typeface="Wingdings 3" panose="05040102010807070707" pitchFamily="18" charset="2"/>
              <a:buChar char="u"/>
              <a:tabLst/>
              <a:defRPr/>
            </a:pPr>
            <a:r>
              <a:rPr lang="en" b="1" dirty="0">
                <a:solidFill>
                  <a:srgbClr val="000000">
                    <a:lumMod val="95000"/>
                    <a:lumOff val="5000"/>
                  </a:srgbClr>
                </a:solidFill>
                <a:latin typeface="Calibri" panose="020F0502020204030204" pitchFamily="34" charset="0"/>
                <a:cs typeface="Calibri" panose="020F0502020204030204" pitchFamily="34" charset="0"/>
              </a:rPr>
              <a:t>Labour income security</a:t>
            </a:r>
            <a:endParaRPr lang="fr" b="1" dirty="0">
              <a:solidFill>
                <a:srgbClr val="000000">
                  <a:lumMod val="95000"/>
                  <a:lumOff val="5000"/>
                </a:srgbClr>
              </a:solidFill>
              <a:latin typeface="Calibri" panose="020F0502020204030204" pitchFamily="34" charset="0"/>
              <a:cs typeface="Calibri" panose="020F0502020204030204" pitchFamily="34" charset="0"/>
            </a:endParaRPr>
          </a:p>
          <a:p>
            <a:pPr marL="641350" marR="0" lvl="5" indent="-285750" algn="l" defTabSz="914400" rtl="0" eaLnBrk="1" fontAlgn="auto" latinLnBrk="0" hangingPunct="1">
              <a:lnSpc>
                <a:spcPct val="102000"/>
              </a:lnSpc>
              <a:spcBef>
                <a:spcPts val="0"/>
              </a:spcBef>
              <a:spcAft>
                <a:spcPts val="0"/>
              </a:spcAft>
              <a:buClr>
                <a:srgbClr val="FF0000"/>
              </a:buClr>
              <a:buSzPct val="90000"/>
              <a:buFont typeface="Wingdings 2" panose="05020102010507070707" pitchFamily="18" charset="2"/>
              <a:buChar char="Í"/>
              <a:tabLst/>
              <a:defRPr/>
            </a:pPr>
            <a:r>
              <a:rPr kumimoji="0" lang="en" sz="18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level, regularity, predictability of income, type of remuneration (e.g. daily, weekly, monthly, piece-rate)</a:t>
            </a:r>
          </a:p>
          <a:p>
            <a:pPr marL="641350" marR="0" lvl="5" indent="-285750" algn="l" defTabSz="914400" rtl="0" eaLnBrk="1" fontAlgn="auto" latinLnBrk="0" hangingPunct="1">
              <a:lnSpc>
                <a:spcPct val="102000"/>
              </a:lnSpc>
              <a:spcBef>
                <a:spcPts val="0"/>
              </a:spcBef>
              <a:spcAft>
                <a:spcPts val="0"/>
              </a:spcAft>
              <a:buClr>
                <a:srgbClr val="FF0000"/>
              </a:buClr>
              <a:buSzPct val="90000"/>
              <a:buFont typeface="Wingdings 2" panose="05020102010507070707" pitchFamily="18" charset="2"/>
              <a:buChar char="Í"/>
              <a:tabLst/>
              <a:defRPr/>
            </a:pPr>
            <a:r>
              <a:rPr kumimoji="0" lang="en" sz="18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To be complemented with a comprehensive assessment of income security (all sources of income; household perspective, including poverty)</a:t>
            </a:r>
            <a:endParaRPr kumimoji="0" lang="en-US" sz="1700" b="1" i="0" u="none" strike="noStrike" kern="1200" cap="none" spc="0" normalizeH="0" baseline="0" noProof="0" dirty="0">
              <a:ln>
                <a:noFill/>
              </a:ln>
              <a:solidFill>
                <a:srgbClr val="02464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ZoneTexte 9">
            <a:extLst>
              <a:ext uri="{FF2B5EF4-FFF2-40B4-BE49-F238E27FC236}">
                <a16:creationId xmlns:a16="http://schemas.microsoft.com/office/drawing/2014/main" id="{F808C38E-AF0B-ED25-9001-5204BB40DD9F}"/>
              </a:ext>
            </a:extLst>
          </p:cNvPr>
          <p:cNvSpPr txBox="1"/>
          <p:nvPr/>
        </p:nvSpPr>
        <p:spPr>
          <a:xfrm>
            <a:off x="2729794" y="3658631"/>
            <a:ext cx="4553038" cy="1520929"/>
          </a:xfrm>
          <a:prstGeom prst="rect">
            <a:avLst/>
          </a:prstGeom>
          <a:solidFill>
            <a:schemeClr val="bg1"/>
          </a:solidFill>
        </p:spPr>
        <p:txBody>
          <a:bodyPr wrap="square">
            <a:spAutoFit/>
          </a:bodyPr>
          <a:lstStyle/>
          <a:p>
            <a:pPr marL="266700" lvl="2" indent="-266700">
              <a:spcAft>
                <a:spcPts val="100"/>
              </a:spcAft>
              <a:buClr>
                <a:srgbClr val="FF0000"/>
              </a:buClr>
              <a:buSzPct val="80000"/>
              <a:buFont typeface="Wingdings 3" panose="05040102010807070707" pitchFamily="18" charset="2"/>
              <a:buChar char="u"/>
              <a:defRPr/>
            </a:pPr>
            <a:r>
              <a:rPr lang="en-US" sz="2000" b="1" dirty="0">
                <a:solidFill>
                  <a:srgbClr val="000000">
                    <a:lumMod val="95000"/>
                    <a:lumOff val="5000"/>
                  </a:srgbClr>
                </a:solidFill>
                <a:latin typeface="Calibri" panose="020F0502020204030204" pitchFamily="34" charset="0"/>
                <a:cs typeface="Calibri" panose="020F0502020204030204" pitchFamily="34" charset="0"/>
              </a:rPr>
              <a:t>Indicators included in the resolution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130b(</a:t>
            </a:r>
            <a:r>
              <a:rPr kumimoji="0" lang="en-US" b="0"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i</a:t>
            </a:r>
            <a:r>
              <a:rPr kumimoji="0" lang="en-US"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b="0" i="0" u="none" strike="noStrike" kern="1200" cap="none" spc="0" normalizeH="0" baseline="0" noProof="0" dirty="0">
                <a:ln>
                  <a:noFill/>
                </a:ln>
                <a:solidFill>
                  <a:srgbClr val="024644"/>
                </a:solidFill>
                <a:effectLst/>
                <a:uLnTx/>
                <a:uFillTx/>
                <a:latin typeface="Calibri" panose="020F0502020204030204" pitchFamily="34" charset="0"/>
                <a:ea typeface="Calibri" panose="020F0502020204030204" pitchFamily="34" charset="0"/>
                <a:cs typeface="Calibri" panose="020F0502020204030204" pitchFamily="34" charset="0"/>
              </a:rPr>
              <a:t>Monthly and hourly average employment income among workers with informal main jobs and formal main jobs, by status in employment</a:t>
            </a:r>
            <a:endParaRPr kumimoji="0" lang="en-US" b="0" i="0" u="none" strike="noStrike" kern="1200" cap="none" spc="0" normalizeH="0" baseline="0" noProof="0" dirty="0">
              <a:ln>
                <a:noFill/>
              </a:ln>
              <a:solidFill>
                <a:srgbClr val="02464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6" name="ZoneTexte 9">
            <a:extLst>
              <a:ext uri="{FF2B5EF4-FFF2-40B4-BE49-F238E27FC236}">
                <a16:creationId xmlns:a16="http://schemas.microsoft.com/office/drawing/2014/main" id="{5DBE981E-3666-1641-E2AD-3CF8D054B486}"/>
              </a:ext>
            </a:extLst>
          </p:cNvPr>
          <p:cNvSpPr txBox="1"/>
          <p:nvPr/>
        </p:nvSpPr>
        <p:spPr>
          <a:xfrm>
            <a:off x="2782414" y="5179560"/>
            <a:ext cx="4500417" cy="1400383"/>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7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130b(ii). </a:t>
            </a:r>
            <a:r>
              <a:rPr kumimoji="0" lang="en-GB" sz="1700" b="0" i="0" u="none" strike="noStrike" kern="1200" cap="none" spc="0" normalizeH="0" baseline="0" noProof="0" dirty="0">
                <a:ln>
                  <a:noFill/>
                </a:ln>
                <a:solidFill>
                  <a:srgbClr val="024644"/>
                </a:solidFill>
                <a:effectLst/>
                <a:uLnTx/>
                <a:uFillTx/>
                <a:latin typeface="Calibri" panose="020F0502020204030204" pitchFamily="34" charset="0"/>
                <a:ea typeface="Calibri" panose="020F0502020204030204" pitchFamily="34" charset="0"/>
                <a:cs typeface="Calibri" panose="020F0502020204030204" pitchFamily="34" charset="0"/>
              </a:rPr>
              <a:t>Percentage of persons with informal main jobs and formal main jobs earning less than the defined benchmarks (for example, the minimum wage or 50 per cent of the median wage), by status in employment</a:t>
            </a:r>
            <a:endParaRPr kumimoji="0" lang="en-US" sz="1700" b="0" i="0" u="none" strike="noStrike" kern="1200" cap="none" spc="0" normalizeH="0" baseline="0" noProof="0" dirty="0">
              <a:ln>
                <a:noFill/>
              </a:ln>
              <a:solidFill>
                <a:srgbClr val="02464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0" name="TextBox 59">
            <a:extLst>
              <a:ext uri="{FF2B5EF4-FFF2-40B4-BE49-F238E27FC236}">
                <a16:creationId xmlns:a16="http://schemas.microsoft.com/office/drawing/2014/main" id="{C9CD268F-74B7-06C1-8821-BB01F019EEB8}"/>
              </a:ext>
            </a:extLst>
          </p:cNvPr>
          <p:cNvSpPr txBox="1"/>
          <p:nvPr/>
        </p:nvSpPr>
        <p:spPr>
          <a:xfrm>
            <a:off x="7339904" y="745687"/>
            <a:ext cx="4713059" cy="923330"/>
          </a:xfrm>
          <a:prstGeom prst="rect">
            <a:avLst/>
          </a:prstGeom>
          <a:noFill/>
        </p:spPr>
        <p:txBody>
          <a:bodyPr wrap="square">
            <a:spAutoFit/>
          </a:bodyPr>
          <a:lstStyle/>
          <a:p>
            <a:pPr lvl="0">
              <a:spcAft>
                <a:spcPts val="600"/>
              </a:spcAft>
              <a:defRPr/>
            </a:pPr>
            <a:r>
              <a:rPr lang="en-US" b="1" noProof="0" dirty="0">
                <a:solidFill>
                  <a:srgbClr val="FF0000"/>
                </a:solidFill>
                <a:latin typeface="Calibri" panose="020F0502020204030204" pitchFamily="34" charset="0"/>
                <a:ea typeface="Calibri" panose="020F0502020204030204" pitchFamily="34" charset="0"/>
                <a:cs typeface="Calibri" panose="020F0502020204030204" pitchFamily="34" charset="0"/>
              </a:rPr>
              <a:t>India</a:t>
            </a:r>
            <a:r>
              <a:rPr lang="en-US" noProof="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GB" dirty="0">
                <a:solidFill>
                  <a:schemeClr val="tx2">
                    <a:lumMod val="95000"/>
                    <a:lumOff val="5000"/>
                  </a:schemeClr>
                </a:solidFill>
                <a:latin typeface="Calibri" panose="020F0502020204030204" pitchFamily="34" charset="0"/>
                <a:ea typeface="Calibri" panose="020F0502020204030204" pitchFamily="34" charset="0"/>
                <a:cs typeface="Calibri" panose="020F0502020204030204" pitchFamily="34" charset="0"/>
              </a:rPr>
              <a:t>Monthly average employment income among employees (informal compared to formal) by sex (2023, national currency)</a:t>
            </a:r>
            <a:endParaRPr kumimoji="0" lang="en-US" b="0" i="0" u="none" strike="noStrike" kern="1200" cap="none" spc="0" normalizeH="0" baseline="0" noProof="0" dirty="0">
              <a:ln>
                <a:noFill/>
              </a:ln>
              <a:solidFill>
                <a:schemeClr val="tx2">
                  <a:lumMod val="95000"/>
                  <a:lumOff val="5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1" name="Rectangle 60">
            <a:extLst>
              <a:ext uri="{FF2B5EF4-FFF2-40B4-BE49-F238E27FC236}">
                <a16:creationId xmlns:a16="http://schemas.microsoft.com/office/drawing/2014/main" id="{9E6A086B-B9C6-E985-104E-637E28139A35}"/>
              </a:ext>
            </a:extLst>
          </p:cNvPr>
          <p:cNvSpPr/>
          <p:nvPr/>
        </p:nvSpPr>
        <p:spPr>
          <a:xfrm>
            <a:off x="2641902" y="855271"/>
            <a:ext cx="4640929" cy="5761421"/>
          </a:xfrm>
          <a:prstGeom prst="rect">
            <a:avLst/>
          </a:prstGeom>
          <a:noFill/>
          <a:ln w="3175">
            <a:solidFill>
              <a:srgbClr val="02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itle 1">
            <a:extLst>
              <a:ext uri="{FF2B5EF4-FFF2-40B4-BE49-F238E27FC236}">
                <a16:creationId xmlns:a16="http://schemas.microsoft.com/office/drawing/2014/main" id="{A5CE8EF6-9013-31DE-2623-242C1CBEF3B1}"/>
              </a:ext>
            </a:extLst>
          </p:cNvPr>
          <p:cNvSpPr txBox="1">
            <a:spLocks/>
          </p:cNvSpPr>
          <p:nvPr/>
        </p:nvSpPr>
        <p:spPr>
          <a:xfrm>
            <a:off x="2777798" y="116803"/>
            <a:ext cx="9104661" cy="78483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r>
              <a:rPr lang="fr-FR" sz="3600" b="0" dirty="0">
                <a:solidFill>
                  <a:srgbClr val="026866"/>
                </a:solidFill>
                <a:latin typeface="Calibri" panose="020F0502020204030204" pitchFamily="34" charset="0"/>
                <a:ea typeface="Verdana" panose="020B0604030504040204" pitchFamily="34" charset="0"/>
                <a:cs typeface="Calibri" panose="020F0502020204030204" pitchFamily="34" charset="0"/>
              </a:rPr>
              <a:t>D. </a:t>
            </a:r>
            <a:r>
              <a:rPr lang="fr-FR" sz="3600" b="0" dirty="0" err="1">
                <a:solidFill>
                  <a:srgbClr val="026866"/>
                </a:solidFill>
                <a:latin typeface="Calibri" panose="020F0502020204030204" pitchFamily="34" charset="0"/>
                <a:ea typeface="Verdana" panose="020B0604030504040204" pitchFamily="34" charset="0"/>
                <a:cs typeface="Calibri" panose="020F0502020204030204" pitchFamily="34" charset="0"/>
              </a:rPr>
              <a:t>Working</a:t>
            </a:r>
            <a:r>
              <a:rPr lang="fr-FR" sz="3600" b="0" dirty="0">
                <a:solidFill>
                  <a:srgbClr val="026866"/>
                </a:solidFill>
                <a:latin typeface="Calibri" panose="020F0502020204030204" pitchFamily="34" charset="0"/>
                <a:ea typeface="Verdana" panose="020B0604030504040204" pitchFamily="34" charset="0"/>
                <a:cs typeface="Calibri" panose="020F0502020204030204" pitchFamily="34" charset="0"/>
              </a:rPr>
              <a:t> conditions: </a:t>
            </a:r>
            <a:r>
              <a:rPr lang="fr-FR" sz="3600" dirty="0">
                <a:solidFill>
                  <a:srgbClr val="026866"/>
                </a:solidFill>
                <a:latin typeface="Calibri" panose="020F0502020204030204" pitchFamily="34" charset="0"/>
                <a:ea typeface="Verdana" panose="020B0604030504040204" pitchFamily="34" charset="0"/>
                <a:cs typeface="Calibri" panose="020F0502020204030204" pitchFamily="34" charset="0"/>
              </a:rPr>
              <a:t>Labour </a:t>
            </a:r>
            <a:r>
              <a:rPr lang="fr-FR" sz="3600" dirty="0" err="1">
                <a:solidFill>
                  <a:srgbClr val="026866"/>
                </a:solidFill>
                <a:latin typeface="Calibri" panose="020F0502020204030204" pitchFamily="34" charset="0"/>
                <a:ea typeface="Verdana" panose="020B0604030504040204" pitchFamily="34" charset="0"/>
                <a:cs typeface="Calibri" panose="020F0502020204030204" pitchFamily="34" charset="0"/>
              </a:rPr>
              <a:t>income</a:t>
            </a:r>
            <a:r>
              <a:rPr lang="fr-FR" sz="3600" dirty="0">
                <a:solidFill>
                  <a:srgbClr val="026866"/>
                </a:solidFill>
                <a:latin typeface="Calibri" panose="020F0502020204030204" pitchFamily="34" charset="0"/>
                <a:ea typeface="Verdana" panose="020B0604030504040204" pitchFamily="34" charset="0"/>
                <a:cs typeface="Calibri" panose="020F0502020204030204" pitchFamily="34" charset="0"/>
              </a:rPr>
              <a:t> </a:t>
            </a:r>
            <a:r>
              <a:rPr lang="fr-FR" sz="3600" dirty="0" err="1">
                <a:solidFill>
                  <a:srgbClr val="026866"/>
                </a:solidFill>
                <a:latin typeface="Calibri" panose="020F0502020204030204" pitchFamily="34" charset="0"/>
                <a:ea typeface="Verdana" panose="020B0604030504040204" pitchFamily="34" charset="0"/>
                <a:cs typeface="Calibri" panose="020F0502020204030204" pitchFamily="34" charset="0"/>
              </a:rPr>
              <a:t>security</a:t>
            </a:r>
            <a:endParaRPr lang="en-GB" sz="3600" dirty="0">
              <a:solidFill>
                <a:srgbClr val="026866"/>
              </a:solidFill>
              <a:latin typeface="Verdana" panose="020B0604030504040204" pitchFamily="34" charset="0"/>
              <a:ea typeface="Verdana" panose="020B0604030504040204" pitchFamily="34" charset="0"/>
            </a:endParaRPr>
          </a:p>
        </p:txBody>
      </p:sp>
      <p:sp>
        <p:nvSpPr>
          <p:cNvPr id="43" name="Rectangle 42">
            <a:extLst>
              <a:ext uri="{FF2B5EF4-FFF2-40B4-BE49-F238E27FC236}">
                <a16:creationId xmlns:a16="http://schemas.microsoft.com/office/drawing/2014/main" id="{9EFADFDB-639E-E8A3-BDE3-2E4E72212BAB}"/>
              </a:ext>
            </a:extLst>
          </p:cNvPr>
          <p:cNvSpPr/>
          <p:nvPr/>
        </p:nvSpPr>
        <p:spPr>
          <a:xfrm>
            <a:off x="328277" y="1419545"/>
            <a:ext cx="2198024" cy="490159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26664"/>
                </a:solidFill>
                <a:effectLst/>
                <a:uLnTx/>
                <a:uFillTx/>
                <a:latin typeface="Abadi" panose="020B0604020104020204" pitchFamily="34" charset="0"/>
                <a:ea typeface="+mn-ea"/>
                <a:cs typeface="Calibri" panose="020F0502020204030204" pitchFamily="34" charset="0"/>
                <a:sym typeface="Helvetica Neue"/>
              </a:rPr>
              <a:t>4</a:t>
            </a:r>
            <a:r>
              <a:rPr kumimoji="0" lang="en-GB" sz="1600" b="1" i="0" u="none" strike="noStrike" kern="1200" cap="none" spc="0" normalizeH="0" baseline="0" noProof="0" dirty="0">
                <a:ln>
                  <a:noFill/>
                </a:ln>
                <a:solidFill>
                  <a:srgbClr val="026664"/>
                </a:solidFill>
                <a:effectLst/>
                <a:uLnTx/>
                <a:uFillTx/>
                <a:latin typeface="Abadi" panose="020B0604020104020204" pitchFamily="34" charset="0"/>
                <a:ea typeface="+mn-ea"/>
                <a:cs typeface="Calibri" panose="020F0502020204030204" pitchFamily="34" charset="0"/>
                <a:sym typeface="Helvetica Neue"/>
              </a:rPr>
              <a:t>. Working conditions</a:t>
            </a:r>
            <a:endParaRPr kumimoji="0" lang="en-GB" sz="1600" b="1" i="0" u="none" strike="noStrike" kern="1200" cap="none" spc="0" normalizeH="0" baseline="0" noProof="0" dirty="0">
              <a:ln>
                <a:noFill/>
              </a:ln>
              <a:solidFill>
                <a:srgbClr val="026664"/>
              </a:solidFill>
              <a:effectLst/>
              <a:uLnTx/>
              <a:uFillTx/>
              <a:latin typeface="Abadi" panose="020B0604020104020204" pitchFamily="34" charset="0"/>
              <a:ea typeface="+mn-ea"/>
              <a:cs typeface="Calibri" panose="020F0502020204030204" pitchFamily="34" charset="0"/>
            </a:endParaRPr>
          </a:p>
        </p:txBody>
      </p:sp>
      <p:sp>
        <p:nvSpPr>
          <p:cNvPr id="44" name="ZoneTexte 5">
            <a:extLst>
              <a:ext uri="{FF2B5EF4-FFF2-40B4-BE49-F238E27FC236}">
                <a16:creationId xmlns:a16="http://schemas.microsoft.com/office/drawing/2014/main" id="{8925FC5A-E9C6-F953-EC44-AC25D5C04F85}"/>
              </a:ext>
            </a:extLst>
          </p:cNvPr>
          <p:cNvSpPr txBox="1"/>
          <p:nvPr/>
        </p:nvSpPr>
        <p:spPr>
          <a:xfrm>
            <a:off x="124152" y="1170619"/>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1. </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(Labour-) income security</a:t>
            </a:r>
          </a:p>
        </p:txBody>
      </p:sp>
      <p:sp>
        <p:nvSpPr>
          <p:cNvPr id="45" name="ZoneTexte 5">
            <a:extLst>
              <a:ext uri="{FF2B5EF4-FFF2-40B4-BE49-F238E27FC236}">
                <a16:creationId xmlns:a16="http://schemas.microsoft.com/office/drawing/2014/main" id="{5A34DF48-A754-CE2B-FA4D-394BD9792B0C}"/>
              </a:ext>
            </a:extLst>
          </p:cNvPr>
          <p:cNvSpPr txBox="1"/>
          <p:nvPr/>
        </p:nvSpPr>
        <p:spPr>
          <a:xfrm>
            <a:off x="124152" y="1855512"/>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2. Employment security</a:t>
            </a:r>
          </a:p>
        </p:txBody>
      </p:sp>
      <p:sp>
        <p:nvSpPr>
          <p:cNvPr id="46" name="ZoneTexte 5">
            <a:extLst>
              <a:ext uri="{FF2B5EF4-FFF2-40B4-BE49-F238E27FC236}">
                <a16:creationId xmlns:a16="http://schemas.microsoft.com/office/drawing/2014/main" id="{BC9B69BF-84A4-3E86-DC3D-DA9ED640B1C2}"/>
              </a:ext>
            </a:extLst>
          </p:cNvPr>
          <p:cNvSpPr txBox="1"/>
          <p:nvPr/>
        </p:nvSpPr>
        <p:spPr>
          <a:xfrm>
            <a:off x="124152" y="4579695"/>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6. </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Health and Safety</a:t>
            </a:r>
          </a:p>
        </p:txBody>
      </p:sp>
      <p:sp>
        <p:nvSpPr>
          <p:cNvPr id="50" name="ZoneTexte 5">
            <a:extLst>
              <a:ext uri="{FF2B5EF4-FFF2-40B4-BE49-F238E27FC236}">
                <a16:creationId xmlns:a16="http://schemas.microsoft.com/office/drawing/2014/main" id="{89CEC025-1F10-5CC5-D242-FA6E280F36F7}"/>
              </a:ext>
            </a:extLst>
          </p:cNvPr>
          <p:cNvSpPr txBox="1"/>
          <p:nvPr/>
        </p:nvSpPr>
        <p:spPr>
          <a:xfrm>
            <a:off x="124152" y="5264589"/>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7. Skills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52" name="ZoneTexte 5">
            <a:extLst>
              <a:ext uri="{FF2B5EF4-FFF2-40B4-BE49-F238E27FC236}">
                <a16:creationId xmlns:a16="http://schemas.microsoft.com/office/drawing/2014/main" id="{8687D566-12B2-1DC7-DF28-0382C3758651}"/>
              </a:ext>
            </a:extLst>
          </p:cNvPr>
          <p:cNvSpPr txBox="1"/>
          <p:nvPr/>
        </p:nvSpPr>
        <p:spPr>
          <a:xfrm>
            <a:off x="124152" y="3225298"/>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 Working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53" name="ZoneTexte 5">
            <a:extLst>
              <a:ext uri="{FF2B5EF4-FFF2-40B4-BE49-F238E27FC236}">
                <a16:creationId xmlns:a16="http://schemas.microsoft.com/office/drawing/2014/main" id="{8C212106-9D14-3171-500A-AF725E5F79A6}"/>
              </a:ext>
            </a:extLst>
          </p:cNvPr>
          <p:cNvSpPr txBox="1"/>
          <p:nvPr/>
        </p:nvSpPr>
        <p:spPr>
          <a:xfrm>
            <a:off x="124152" y="1170619"/>
            <a:ext cx="2198024" cy="615553"/>
          </a:xfrm>
          <a:prstGeom prst="rect">
            <a:avLst/>
          </a:prstGeom>
          <a:solidFill>
            <a:schemeClr val="accent5">
              <a:lumMod val="50000"/>
            </a:schemeClr>
          </a:solidFill>
          <a:ln>
            <a:solidFill>
              <a:srgbClr val="026664"/>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1. </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(Labour-) income security</a:t>
            </a:r>
          </a:p>
        </p:txBody>
      </p:sp>
      <p:sp>
        <p:nvSpPr>
          <p:cNvPr id="55" name="ZoneTexte 5">
            <a:extLst>
              <a:ext uri="{FF2B5EF4-FFF2-40B4-BE49-F238E27FC236}">
                <a16:creationId xmlns:a16="http://schemas.microsoft.com/office/drawing/2014/main" id="{91AA2045-7429-676A-E7AD-EC17066338C1}"/>
              </a:ext>
            </a:extLst>
          </p:cNvPr>
          <p:cNvSpPr txBox="1"/>
          <p:nvPr/>
        </p:nvSpPr>
        <p:spPr>
          <a:xfrm>
            <a:off x="124152" y="3910191"/>
            <a:ext cx="2198024" cy="615553"/>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5. Representation security</a:t>
            </a: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66" name="ZoneTexte 5">
            <a:extLst>
              <a:ext uri="{FF2B5EF4-FFF2-40B4-BE49-F238E27FC236}">
                <a16:creationId xmlns:a16="http://schemas.microsoft.com/office/drawing/2014/main" id="{AA84632D-8944-81FE-30F1-F24B96652EEC}"/>
              </a:ext>
            </a:extLst>
          </p:cNvPr>
          <p:cNvSpPr txBox="1"/>
          <p:nvPr/>
        </p:nvSpPr>
        <p:spPr>
          <a:xfrm>
            <a:off x="124152" y="2540405"/>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3. Place of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pic>
        <p:nvPicPr>
          <p:cNvPr id="71" name="Picture 70">
            <a:extLst>
              <a:ext uri="{FF2B5EF4-FFF2-40B4-BE49-F238E27FC236}">
                <a16:creationId xmlns:a16="http://schemas.microsoft.com/office/drawing/2014/main" id="{264E0053-FCFB-F6E0-19AD-3999F4F6B3CC}"/>
              </a:ext>
            </a:extLst>
          </p:cNvPr>
          <p:cNvPicPr>
            <a:picLocks noChangeAspect="1"/>
          </p:cNvPicPr>
          <p:nvPr/>
        </p:nvPicPr>
        <p:blipFill>
          <a:blip r:embed="rId2"/>
          <a:stretch>
            <a:fillRect/>
          </a:stretch>
        </p:blipFill>
        <p:spPr>
          <a:xfrm>
            <a:off x="7383291" y="1681312"/>
            <a:ext cx="4737003" cy="3822523"/>
          </a:xfrm>
          <a:prstGeom prst="rect">
            <a:avLst/>
          </a:prstGeom>
        </p:spPr>
      </p:pic>
      <p:sp>
        <p:nvSpPr>
          <p:cNvPr id="63" name="TextBox 62">
            <a:extLst>
              <a:ext uri="{FF2B5EF4-FFF2-40B4-BE49-F238E27FC236}">
                <a16:creationId xmlns:a16="http://schemas.microsoft.com/office/drawing/2014/main" id="{D2974FB6-B831-7D09-B328-8B777CBCB9C6}"/>
              </a:ext>
            </a:extLst>
          </p:cNvPr>
          <p:cNvSpPr txBox="1"/>
          <p:nvPr/>
        </p:nvSpPr>
        <p:spPr>
          <a:xfrm>
            <a:off x="7320665" y="754000"/>
            <a:ext cx="4862254" cy="1200329"/>
          </a:xfrm>
          <a:prstGeom prst="rect">
            <a:avLst/>
          </a:prstGeom>
          <a:solidFill>
            <a:schemeClr val="bg1"/>
          </a:solidFill>
        </p:spPr>
        <p:txBody>
          <a:bodyPr wrap="square">
            <a:spAutoFit/>
          </a:bodyPr>
          <a:lstStyle/>
          <a:p>
            <a:pPr lvl="0">
              <a:spcAft>
                <a:spcPts val="600"/>
              </a:spcAft>
              <a:defRPr/>
            </a:pPr>
            <a:r>
              <a:rPr lang="en-US" sz="1800" b="1" dirty="0">
                <a:solidFill>
                  <a:srgbClr val="FF0000"/>
                </a:solidFill>
                <a:latin typeface="Calibri" panose="020F0502020204030204" pitchFamily="34" charset="0"/>
                <a:ea typeface="Calibri" panose="020F0502020204030204" pitchFamily="34" charset="0"/>
                <a:cs typeface="Calibri" panose="020F0502020204030204" pitchFamily="34" charset="0"/>
              </a:rPr>
              <a:t>Pakistan</a:t>
            </a:r>
            <a:r>
              <a:rPr lang="en-US" sz="18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GB" sz="1800" dirty="0">
                <a:solidFill>
                  <a:schemeClr val="tx2">
                    <a:lumMod val="95000"/>
                    <a:lumOff val="5000"/>
                  </a:schemeClr>
                </a:solidFill>
                <a:latin typeface="Calibri" panose="020F0502020204030204" pitchFamily="34" charset="0"/>
                <a:ea typeface="Calibri" panose="020F0502020204030204" pitchFamily="34" charset="0"/>
                <a:cs typeface="Calibri" panose="020F0502020204030204" pitchFamily="34" charset="0"/>
              </a:rPr>
              <a:t>Distribution of employees in formal and informal wage employment depending on their levels of earnings (compared to median wage) by sex (LFS2021, %)</a:t>
            </a:r>
            <a:endParaRPr lang="en-US" sz="1800" dirty="0">
              <a:solidFill>
                <a:schemeClr val="tx2">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74" name="Picture 73">
            <a:extLst>
              <a:ext uri="{FF2B5EF4-FFF2-40B4-BE49-F238E27FC236}">
                <a16:creationId xmlns:a16="http://schemas.microsoft.com/office/drawing/2014/main" id="{B3DA28EC-4181-50B8-DFAD-3EDEAED0D128}"/>
              </a:ext>
            </a:extLst>
          </p:cNvPr>
          <p:cNvPicPr>
            <a:picLocks noChangeAspect="1"/>
          </p:cNvPicPr>
          <p:nvPr/>
        </p:nvPicPr>
        <p:blipFill>
          <a:blip r:embed="rId3"/>
          <a:stretch>
            <a:fillRect/>
          </a:stretch>
        </p:blipFill>
        <p:spPr>
          <a:xfrm>
            <a:off x="7398432" y="1939768"/>
            <a:ext cx="4724204" cy="4164232"/>
          </a:xfrm>
          <a:prstGeom prst="rect">
            <a:avLst/>
          </a:prstGeom>
        </p:spPr>
      </p:pic>
      <p:grpSp>
        <p:nvGrpSpPr>
          <p:cNvPr id="68" name="Group 67">
            <a:extLst>
              <a:ext uri="{FF2B5EF4-FFF2-40B4-BE49-F238E27FC236}">
                <a16:creationId xmlns:a16="http://schemas.microsoft.com/office/drawing/2014/main" id="{B2E9B9C9-BF3E-88E7-6FFE-2FFD7A3D0E04}"/>
              </a:ext>
            </a:extLst>
          </p:cNvPr>
          <p:cNvGrpSpPr/>
          <p:nvPr/>
        </p:nvGrpSpPr>
        <p:grpSpPr>
          <a:xfrm>
            <a:off x="2608567" y="4510318"/>
            <a:ext cx="2777850" cy="2310781"/>
            <a:chOff x="9308305" y="2261219"/>
            <a:chExt cx="2777850" cy="2310781"/>
          </a:xfrm>
        </p:grpSpPr>
        <p:sp>
          <p:nvSpPr>
            <p:cNvPr id="69" name="Rectangle 68">
              <a:extLst>
                <a:ext uri="{FF2B5EF4-FFF2-40B4-BE49-F238E27FC236}">
                  <a16:creationId xmlns:a16="http://schemas.microsoft.com/office/drawing/2014/main" id="{CAF1D571-D7E8-C503-5CA7-1CF0E8D5E167}"/>
                </a:ext>
              </a:extLst>
            </p:cNvPr>
            <p:cNvSpPr/>
            <p:nvPr/>
          </p:nvSpPr>
          <p:spPr>
            <a:xfrm>
              <a:off x="9308305" y="2261219"/>
              <a:ext cx="2777850" cy="2310781"/>
            </a:xfrm>
            <a:prstGeom prst="rect">
              <a:avLst/>
            </a:prstGeom>
            <a:solidFill>
              <a:srgbClr val="16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For </a:t>
              </a:r>
              <a:r>
                <a:rPr kumimoji="0" lang="fr-FR" sz="1800" b="0" i="0" u="none" strike="noStrike" kern="120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rPr>
                <a:t>specific</a:t>
              </a: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country data, </a:t>
              </a:r>
              <a:r>
                <a:rPr kumimoji="0" lang="fr-FR" sz="1800" b="0" i="0" u="none" strike="noStrike" kern="120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rPr>
                <a:t>see</a:t>
              </a: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a:t>
              </a:r>
              <a:r>
                <a:rPr kumimoji="0" lang="fr-FR" sz="2000" b="1" i="0" u="none" strike="noStrike" kern="1200" cap="none" spc="0" normalizeH="0" baseline="0" noProof="0" dirty="0" err="1">
                  <a:ln>
                    <a:noFill/>
                  </a:ln>
                  <a:solidFill>
                    <a:srgbClr val="A1FDFB"/>
                  </a:solidFill>
                  <a:effectLst/>
                  <a:uLnTx/>
                  <a:uFillTx/>
                  <a:latin typeface="Abadi" panose="020B0604020104020204" pitchFamily="34" charset="0"/>
                  <a:cs typeface="Calibri" panose="020F0502020204030204" pitchFamily="34" charset="0"/>
                </a:rPr>
                <a:t>indicators</a:t>
              </a:r>
              <a:r>
                <a:rPr kumimoji="0" lang="fr-FR" sz="2000" b="1" i="0" u="none" strike="noStrike" kern="1200" cap="none" spc="0" normalizeH="0" baseline="0" noProof="0" dirty="0">
                  <a:ln>
                    <a:noFill/>
                  </a:ln>
                  <a:solidFill>
                    <a:srgbClr val="A1FDFB"/>
                  </a:solidFill>
                  <a:effectLst/>
                  <a:uLnTx/>
                  <a:uFillTx/>
                  <a:latin typeface="Abadi" panose="020B0604020104020204" pitchFamily="34" charset="0"/>
                  <a:cs typeface="Calibri" panose="020F0502020204030204" pitchFamily="34" charset="0"/>
                </a:rPr>
                <a:t> 20-22</a:t>
              </a:r>
              <a:r>
                <a:rPr kumimoji="0" lang="fr-FR" sz="2400" b="1" i="0" u="none" strike="noStrike" kern="1200" cap="none" spc="0" normalizeH="0" baseline="0" noProof="0" dirty="0">
                  <a:ln>
                    <a:noFill/>
                  </a:ln>
                  <a:solidFill>
                    <a:srgbClr val="A1FDFB"/>
                  </a:solidFill>
                  <a:effectLst/>
                  <a:uLnTx/>
                  <a:uFillTx/>
                  <a:latin typeface="Calibri" panose="020F0502020204030204" pitchFamily="34" charset="0"/>
                  <a:cs typeface="Calibri" panose="020F0502020204030204" pitchFamily="34" charset="0"/>
                </a:rPr>
                <a:t> </a:t>
              </a:r>
              <a:r>
                <a:rPr kumimoji="0" lang="fr-FR" sz="180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t>
              </a:r>
              <a:r>
                <a:rPr kumimoji="0" lang="fr-FR" sz="1800" i="0" u="none" strike="noStrike" kern="120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rPr>
                <a:t>working</a:t>
              </a:r>
              <a:r>
                <a:rPr kumimoji="0" lang="fr-FR" sz="180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conditions) in </a:t>
              </a: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country profiles</a:t>
              </a: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pic>
          <p:nvPicPr>
            <p:cNvPr id="70" name="Graphic 69" descr="Zoom in outline">
              <a:extLst>
                <a:ext uri="{FF2B5EF4-FFF2-40B4-BE49-F238E27FC236}">
                  <a16:creationId xmlns:a16="http://schemas.microsoft.com/office/drawing/2014/main" id="{69AC57EF-CAFC-8E1C-05D8-93331EE4F5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43389" y="2261219"/>
              <a:ext cx="1109586" cy="1109586"/>
            </a:xfrm>
            <a:prstGeom prst="rect">
              <a:avLst/>
            </a:prstGeom>
          </p:spPr>
        </p:pic>
      </p:grpSp>
    </p:spTree>
    <p:extLst>
      <p:ext uri="{BB962C8B-B14F-4D97-AF65-F5344CB8AC3E}">
        <p14:creationId xmlns:p14="http://schemas.microsoft.com/office/powerpoint/2010/main" val="137144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left)">
                                      <p:cBhvr>
                                        <p:cTn id="18" dur="500"/>
                                        <p:tgtEl>
                                          <p:spTgt spid="60"/>
                                        </p:tgtEl>
                                      </p:cBhvr>
                                    </p:animEffect>
                                  </p:childTnLst>
                                </p:cTn>
                              </p:par>
                              <p:par>
                                <p:cTn id="19" presetID="10" presetClass="entr" presetSubtype="0"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500"/>
                                        <p:tgtEl>
                                          <p:spTgt spid="7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left)">
                                      <p:cBhvr>
                                        <p:cTn id="26" dur="500"/>
                                        <p:tgtEl>
                                          <p:spTgt spid="56"/>
                                        </p:tgtEl>
                                      </p:cBhvr>
                                    </p:animEffect>
                                  </p:childTnLst>
                                  <p:subTnLst>
                                    <p:set>
                                      <p:cBhvr override="childStyle">
                                        <p:cTn dur="1" fill="hold" display="0" masterRel="nextClick" afterEffect="1"/>
                                        <p:tgtEl>
                                          <p:spTgt spid="56"/>
                                        </p:tgtEl>
                                        <p:attrNameLst>
                                          <p:attrName>style.visibility</p:attrName>
                                        </p:attrNameLst>
                                      </p:cBhvr>
                                      <p:to>
                                        <p:strVal val="hidden"/>
                                      </p:to>
                                    </p:set>
                                  </p:subTnLst>
                                </p:cTn>
                              </p:par>
                              <p:par>
                                <p:cTn id="27" presetID="22" presetClass="entr" presetSubtype="8"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left)">
                                      <p:cBhvr>
                                        <p:cTn id="29" dur="500"/>
                                        <p:tgtEl>
                                          <p:spTgt spid="6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up)">
                                      <p:cBhvr>
                                        <p:cTn id="32" dur="500"/>
                                        <p:tgtEl>
                                          <p:spTgt spid="26"/>
                                        </p:tgtEl>
                                      </p:cBhvr>
                                    </p:animEffect>
                                  </p:childTnLst>
                                </p:cTn>
                              </p:par>
                              <p:par>
                                <p:cTn id="33" presetID="22" presetClass="entr" presetSubtype="8" fill="hold" nodeType="with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wipe(left)">
                                      <p:cBhvr>
                                        <p:cTn id="35" dur="500"/>
                                        <p:tgtEl>
                                          <p:spTgt spid="7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p:bldP spid="10" grpId="0" animBg="1"/>
      <p:bldP spid="56" grpId="0" animBg="1"/>
      <p:bldP spid="60" grpId="0"/>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4D6BED6-719D-992A-0964-68CC0EE71D2B}"/>
              </a:ext>
            </a:extLst>
          </p:cNvPr>
          <p:cNvPicPr>
            <a:picLocks noChangeAspect="1"/>
          </p:cNvPicPr>
          <p:nvPr/>
        </p:nvPicPr>
        <p:blipFill>
          <a:blip r:embed="rId2"/>
          <a:stretch>
            <a:fillRect/>
          </a:stretch>
        </p:blipFill>
        <p:spPr>
          <a:xfrm>
            <a:off x="6994359" y="2084380"/>
            <a:ext cx="4915045" cy="3075703"/>
          </a:xfrm>
          <a:prstGeom prst="rect">
            <a:avLst/>
          </a:prstGeom>
        </p:spPr>
      </p:pic>
      <p:sp>
        <p:nvSpPr>
          <p:cNvPr id="26" name="Rectangle 25">
            <a:extLst>
              <a:ext uri="{FF2B5EF4-FFF2-40B4-BE49-F238E27FC236}">
                <a16:creationId xmlns:a16="http://schemas.microsoft.com/office/drawing/2014/main" id="{05FBD6E5-19C5-4755-804D-DE34420B564A}"/>
              </a:ext>
            </a:extLst>
          </p:cNvPr>
          <p:cNvSpPr/>
          <p:nvPr/>
        </p:nvSpPr>
        <p:spPr>
          <a:xfrm>
            <a:off x="223751" y="6348243"/>
            <a:ext cx="2492588" cy="366664"/>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130b.iii</a:t>
            </a:r>
            <a:endParaRPr kumimoji="0" lang="en-GB" sz="1800" b="1"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endParaRPr>
          </a:p>
        </p:txBody>
      </p:sp>
      <p:sp>
        <p:nvSpPr>
          <p:cNvPr id="36" name="Flèche : droite 14">
            <a:extLst>
              <a:ext uri="{FF2B5EF4-FFF2-40B4-BE49-F238E27FC236}">
                <a16:creationId xmlns:a16="http://schemas.microsoft.com/office/drawing/2014/main" id="{62605A1F-882A-9AC8-B761-5E92E077540A}"/>
              </a:ext>
            </a:extLst>
          </p:cNvPr>
          <p:cNvSpPr/>
          <p:nvPr/>
        </p:nvSpPr>
        <p:spPr>
          <a:xfrm>
            <a:off x="493746" y="485375"/>
            <a:ext cx="1825248" cy="813292"/>
          </a:xfrm>
          <a:prstGeom prst="rightArrow">
            <a:avLst>
              <a:gd name="adj1" fmla="val 60708"/>
              <a:gd name="adj2" fmla="val 50000"/>
            </a:avLst>
          </a:prstGeom>
          <a:solidFill>
            <a:srgbClr val="05B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Para. 130b</a:t>
            </a:r>
          </a:p>
        </p:txBody>
      </p:sp>
      <p:sp>
        <p:nvSpPr>
          <p:cNvPr id="7" name="Flèche : droite 17">
            <a:extLst>
              <a:ext uri="{FF2B5EF4-FFF2-40B4-BE49-F238E27FC236}">
                <a16:creationId xmlns:a16="http://schemas.microsoft.com/office/drawing/2014/main" id="{1328D599-A244-9BF4-9620-EF0A5B3A8FB6}"/>
              </a:ext>
            </a:extLst>
          </p:cNvPr>
          <p:cNvSpPr/>
          <p:nvPr/>
        </p:nvSpPr>
        <p:spPr>
          <a:xfrm>
            <a:off x="108857" y="21315"/>
            <a:ext cx="1955375" cy="845153"/>
          </a:xfrm>
          <a:prstGeom prst="rightArrow">
            <a:avLst>
              <a:gd name="adj1" fmla="val 66062"/>
              <a:gd name="adj2" fmla="val 50000"/>
            </a:avLst>
          </a:prstGeom>
          <a:solidFill>
            <a:srgbClr val="0495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FFFFFF"/>
                </a:solidFill>
                <a:effectLst/>
                <a:uLnTx/>
                <a:uFillTx/>
                <a:latin typeface="Arial" panose="020B0604020202020204"/>
                <a:ea typeface="+mn-ea"/>
                <a:cs typeface="+mn-cs"/>
              </a:rPr>
              <a:t>Informal </a:t>
            </a:r>
            <a:r>
              <a:rPr kumimoji="0" lang="fr-FR" sz="1600" b="0" i="0" u="none" strike="noStrike" kern="1200" cap="none" spc="0" normalizeH="0" baseline="0" noProof="0" dirty="0" err="1">
                <a:ln>
                  <a:noFill/>
                </a:ln>
                <a:solidFill>
                  <a:srgbClr val="FFFFFF"/>
                </a:solidFill>
                <a:effectLst/>
                <a:uLnTx/>
                <a:uFillTx/>
                <a:latin typeface="Arial" panose="020B0604020202020204"/>
                <a:ea typeface="+mn-ea"/>
                <a:cs typeface="+mn-cs"/>
              </a:rPr>
              <a:t>employment</a:t>
            </a:r>
            <a:endParaRPr kumimoji="0" lang="fr-FR"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D3BE719B-9E05-8914-D09E-DF7E817B1AE6}"/>
              </a:ext>
            </a:extLst>
          </p:cNvPr>
          <p:cNvSpPr txBox="1"/>
          <p:nvPr/>
        </p:nvSpPr>
        <p:spPr>
          <a:xfrm>
            <a:off x="2902003" y="961952"/>
            <a:ext cx="3873332" cy="2660280"/>
          </a:xfrm>
          <a:prstGeom prst="rect">
            <a:avLst/>
          </a:prstGeom>
          <a:noFill/>
        </p:spPr>
        <p:txBody>
          <a:bodyPr wrap="square">
            <a:spAutoFit/>
          </a:bodyPr>
          <a:lstStyle/>
          <a:p>
            <a:pPr marL="266700" marR="0" lvl="2" indent="-266700" fontAlgn="auto">
              <a:lnSpc>
                <a:spcPct val="110000"/>
              </a:lnSpc>
              <a:spcBef>
                <a:spcPts val="1200"/>
              </a:spcBef>
              <a:spcAft>
                <a:spcPts val="100"/>
              </a:spcAft>
              <a:buClr>
                <a:srgbClr val="FF0000"/>
              </a:buClr>
              <a:buSzPct val="80000"/>
              <a:buFont typeface="Wingdings 3" panose="05040102010807070707" pitchFamily="18" charset="2"/>
              <a:buChar char="u"/>
              <a:tabLst/>
              <a:defRPr/>
            </a:pPr>
            <a:r>
              <a:rPr lang="fr-FR" b="1" dirty="0" err="1">
                <a:solidFill>
                  <a:srgbClr val="000000">
                    <a:lumMod val="95000"/>
                    <a:lumOff val="5000"/>
                  </a:srgbClr>
                </a:solidFill>
                <a:latin typeface="Calibri" panose="020F0502020204030204" pitchFamily="34" charset="0"/>
                <a:cs typeface="Calibri" panose="020F0502020204030204" pitchFamily="34" charset="0"/>
              </a:rPr>
              <a:t>Employment</a:t>
            </a:r>
            <a:r>
              <a:rPr lang="fr-FR" b="1" dirty="0">
                <a:solidFill>
                  <a:srgbClr val="000000">
                    <a:lumMod val="95000"/>
                    <a:lumOff val="5000"/>
                  </a:srgbClr>
                </a:solidFill>
                <a:latin typeface="Calibri" panose="020F0502020204030204" pitchFamily="34" charset="0"/>
                <a:cs typeface="Calibri" panose="020F0502020204030204" pitchFamily="34" charset="0"/>
              </a:rPr>
              <a:t> </a:t>
            </a:r>
            <a:r>
              <a:rPr lang="fr-FR" b="1" dirty="0" err="1">
                <a:solidFill>
                  <a:srgbClr val="000000">
                    <a:lumMod val="95000"/>
                    <a:lumOff val="5000"/>
                  </a:srgbClr>
                </a:solidFill>
                <a:latin typeface="Calibri" panose="020F0502020204030204" pitchFamily="34" charset="0"/>
                <a:cs typeface="Calibri" panose="020F0502020204030204" pitchFamily="34" charset="0"/>
              </a:rPr>
              <a:t>security</a:t>
            </a:r>
            <a:endParaRPr lang="fr" b="1" dirty="0">
              <a:solidFill>
                <a:srgbClr val="000000">
                  <a:lumMod val="95000"/>
                  <a:lumOff val="5000"/>
                </a:srgbClr>
              </a:solidFill>
              <a:latin typeface="Calibri" panose="020F0502020204030204" pitchFamily="34" charset="0"/>
              <a:cs typeface="Calibri" panose="020F0502020204030204" pitchFamily="34" charset="0"/>
            </a:endParaRPr>
          </a:p>
          <a:p>
            <a:pPr marL="641350" lvl="5" indent="-285750">
              <a:lnSpc>
                <a:spcPct val="102000"/>
              </a:lnSpc>
              <a:buClr>
                <a:srgbClr val="FF0000"/>
              </a:buClr>
              <a:buSzPct val="90000"/>
              <a:buFont typeface="Wingdings 2" panose="05020102010507070707" pitchFamily="18" charset="2"/>
              <a:buChar char="Í"/>
              <a:defRPr/>
            </a:pPr>
            <a:r>
              <a:rPr lang="en-GB" dirty="0">
                <a:solidFill>
                  <a:schemeClr val="accent2"/>
                </a:solidFill>
                <a:latin typeface="Calibri" panose="020F0502020204030204" pitchFamily="34" charset="0"/>
                <a:cs typeface="Calibri" panose="020F0502020204030204" pitchFamily="34" charset="0"/>
              </a:rPr>
              <a:t>Note:</a:t>
            </a:r>
            <a:r>
              <a:rPr lang="en-GB" dirty="0">
                <a:solidFill>
                  <a:srgbClr val="000000">
                    <a:lumMod val="85000"/>
                    <a:lumOff val="15000"/>
                  </a:srgbClr>
                </a:solidFill>
                <a:latin typeface="Calibri" panose="020F0502020204030204" pitchFamily="34" charset="0"/>
                <a:cs typeface="Calibri" panose="020F0502020204030204" pitchFamily="34" charset="0"/>
              </a:rPr>
              <a:t> interpretation can benefit from joint analysis with legal information to identify any exclusion from social protection or labour protection based on the type and duration of employment contracts</a:t>
            </a:r>
          </a:p>
          <a:p>
            <a:pPr marL="641350" lvl="5" indent="-285750">
              <a:lnSpc>
                <a:spcPct val="102000"/>
              </a:lnSpc>
              <a:buClr>
                <a:srgbClr val="FF0000"/>
              </a:buClr>
              <a:buSzPct val="90000"/>
              <a:buFont typeface="Wingdings 2" panose="05020102010507070707" pitchFamily="18" charset="2"/>
              <a:buChar char="Í"/>
              <a:defRPr/>
            </a:pPr>
            <a:endParaRPr lang="en-GB" dirty="0">
              <a:solidFill>
                <a:srgbClr val="000000">
                  <a:lumMod val="85000"/>
                  <a:lumOff val="15000"/>
                </a:srgbClr>
              </a:solidFill>
              <a:latin typeface="Calibri" panose="020F0502020204030204" pitchFamily="34" charset="0"/>
              <a:cs typeface="Calibri" panose="020F0502020204030204" pitchFamily="34" charset="0"/>
            </a:endParaRPr>
          </a:p>
        </p:txBody>
      </p:sp>
      <p:sp>
        <p:nvSpPr>
          <p:cNvPr id="10" name="ZoneTexte 9">
            <a:extLst>
              <a:ext uri="{FF2B5EF4-FFF2-40B4-BE49-F238E27FC236}">
                <a16:creationId xmlns:a16="http://schemas.microsoft.com/office/drawing/2014/main" id="{F808C38E-AF0B-ED25-9001-5204BB40DD9F}"/>
              </a:ext>
            </a:extLst>
          </p:cNvPr>
          <p:cNvSpPr txBox="1"/>
          <p:nvPr/>
        </p:nvSpPr>
        <p:spPr>
          <a:xfrm>
            <a:off x="2980228" y="4578024"/>
            <a:ext cx="3873332" cy="1490152"/>
          </a:xfrm>
          <a:prstGeom prst="rect">
            <a:avLst/>
          </a:prstGeom>
          <a:solidFill>
            <a:schemeClr val="bg1"/>
          </a:solidFill>
        </p:spPr>
        <p:txBody>
          <a:bodyPr wrap="square">
            <a:spAutoFit/>
          </a:bodyPr>
          <a:lstStyle/>
          <a:p>
            <a:pPr marL="266700" lvl="2" indent="-266700">
              <a:spcAft>
                <a:spcPts val="100"/>
              </a:spcAft>
              <a:buClr>
                <a:srgbClr val="FF0000"/>
              </a:buClr>
              <a:buSzPct val="80000"/>
              <a:buFont typeface="Wingdings 3" panose="05040102010807070707" pitchFamily="18" charset="2"/>
              <a:buChar char="u"/>
              <a:defRPr/>
            </a:pPr>
            <a:r>
              <a:rPr lang="en-US" b="1" dirty="0">
                <a:solidFill>
                  <a:srgbClr val="000000">
                    <a:lumMod val="95000"/>
                    <a:lumOff val="5000"/>
                  </a:srgbClr>
                </a:solidFill>
                <a:latin typeface="Calibri" panose="020F0502020204030204" pitchFamily="34" charset="0"/>
                <a:cs typeface="Calibri" panose="020F0502020204030204" pitchFamily="34" charset="0"/>
              </a:rPr>
              <a:t>Indicators included in the resolution</a:t>
            </a:r>
          </a:p>
          <a:p>
            <a:pPr lvl="0">
              <a:spcAft>
                <a:spcPts val="600"/>
              </a:spcAft>
              <a:defRPr/>
            </a:pP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130b(iii). </a:t>
            </a:r>
            <a:r>
              <a:rPr lang="en-GB" dirty="0">
                <a:solidFill>
                  <a:srgbClr val="024644"/>
                </a:solidFill>
                <a:latin typeface="Calibri" panose="020F0502020204030204" pitchFamily="34" charset="0"/>
                <a:ea typeface="Calibri" panose="020F0502020204030204" pitchFamily="34" charset="0"/>
                <a:cs typeface="Calibri" panose="020F0502020204030204" pitchFamily="34" charset="0"/>
              </a:rPr>
              <a:t>Distribution of employees with informal and formal main jobs, by type and duration of employment agreement</a:t>
            </a:r>
            <a:endParaRPr lang="en-US" dirty="0">
              <a:solidFill>
                <a:srgbClr val="024644"/>
              </a:solidFill>
              <a:latin typeface="Calibri" panose="020F0502020204030204" pitchFamily="34" charset="0"/>
              <a:ea typeface="Calibri" panose="020F0502020204030204" pitchFamily="34" charset="0"/>
              <a:cs typeface="Calibri" panose="020F0502020204030204" pitchFamily="34" charset="0"/>
            </a:endParaRPr>
          </a:p>
        </p:txBody>
      </p:sp>
      <p:sp>
        <p:nvSpPr>
          <p:cNvPr id="60" name="TextBox 59">
            <a:extLst>
              <a:ext uri="{FF2B5EF4-FFF2-40B4-BE49-F238E27FC236}">
                <a16:creationId xmlns:a16="http://schemas.microsoft.com/office/drawing/2014/main" id="{C9CD268F-74B7-06C1-8821-BB01F019EEB8}"/>
              </a:ext>
            </a:extLst>
          </p:cNvPr>
          <p:cNvSpPr txBox="1"/>
          <p:nvPr/>
        </p:nvSpPr>
        <p:spPr>
          <a:xfrm>
            <a:off x="6994359" y="907144"/>
            <a:ext cx="5197641" cy="923330"/>
          </a:xfrm>
          <a:prstGeom prst="rect">
            <a:avLst/>
          </a:prstGeom>
          <a:noFill/>
        </p:spPr>
        <p:txBody>
          <a:bodyPr wrap="square">
            <a:spAutoFit/>
          </a:bodyPr>
          <a:lstStyle/>
          <a:p>
            <a:pPr lvl="0">
              <a:spcAft>
                <a:spcPts val="600"/>
              </a:spcAft>
              <a:defRPr/>
            </a:pPr>
            <a:r>
              <a:rPr lang="en-US" b="1" noProof="0" dirty="0">
                <a:solidFill>
                  <a:srgbClr val="FF0000"/>
                </a:solidFill>
                <a:latin typeface="Calibri" panose="020F0502020204030204" pitchFamily="34" charset="0"/>
                <a:ea typeface="Calibri" panose="020F0502020204030204" pitchFamily="34" charset="0"/>
                <a:cs typeface="Calibri" panose="020F0502020204030204" pitchFamily="34" charset="0"/>
              </a:rPr>
              <a:t>Global</a:t>
            </a:r>
            <a:r>
              <a:rPr lang="en-US" noProof="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GB" dirty="0">
                <a:solidFill>
                  <a:schemeClr val="tx2">
                    <a:lumMod val="95000"/>
                    <a:lumOff val="5000"/>
                  </a:schemeClr>
                </a:solidFill>
                <a:latin typeface="Calibri" panose="020F0502020204030204" pitchFamily="34" charset="0"/>
                <a:ea typeface="Calibri" panose="020F0502020204030204" pitchFamily="34" charset="0"/>
                <a:cs typeface="Calibri" panose="020F0502020204030204" pitchFamily="34" charset="0"/>
              </a:rPr>
              <a:t>Distribution of employees with informal and formal main jobs, by type and duration of employment agreement (% 2019)</a:t>
            </a:r>
            <a:endParaRPr kumimoji="0" lang="en-US" b="0" i="0" u="none" strike="noStrike" kern="1200" cap="none" spc="0" normalizeH="0" baseline="0" noProof="0" dirty="0">
              <a:ln>
                <a:noFill/>
              </a:ln>
              <a:solidFill>
                <a:schemeClr val="tx2">
                  <a:lumMod val="95000"/>
                  <a:lumOff val="5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1" name="Rectangle 60">
            <a:extLst>
              <a:ext uri="{FF2B5EF4-FFF2-40B4-BE49-F238E27FC236}">
                <a16:creationId xmlns:a16="http://schemas.microsoft.com/office/drawing/2014/main" id="{9E6A086B-B9C6-E985-104E-637E28139A35}"/>
              </a:ext>
            </a:extLst>
          </p:cNvPr>
          <p:cNvSpPr/>
          <p:nvPr/>
        </p:nvSpPr>
        <p:spPr>
          <a:xfrm>
            <a:off x="2902003" y="884929"/>
            <a:ext cx="4092356" cy="5761421"/>
          </a:xfrm>
          <a:prstGeom prst="rect">
            <a:avLst/>
          </a:prstGeom>
          <a:noFill/>
          <a:ln w="3175">
            <a:solidFill>
              <a:srgbClr val="02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FD396E0-1FDE-250B-7FF7-45253680536C}"/>
              </a:ext>
            </a:extLst>
          </p:cNvPr>
          <p:cNvSpPr txBox="1"/>
          <p:nvPr/>
        </p:nvSpPr>
        <p:spPr>
          <a:xfrm>
            <a:off x="7024399" y="863897"/>
            <a:ext cx="5058743" cy="923330"/>
          </a:xfrm>
          <a:prstGeom prst="rect">
            <a:avLst/>
          </a:prstGeom>
          <a:solidFill>
            <a:schemeClr val="bg1"/>
          </a:solidFill>
        </p:spPr>
        <p:txBody>
          <a:bodyPr wrap="square">
            <a:spAutoFit/>
          </a:bodyPr>
          <a:lstStyle/>
          <a:p>
            <a:pPr lvl="0">
              <a:spcAft>
                <a:spcPts val="600"/>
              </a:spcAft>
              <a:defRPr/>
            </a:pPr>
            <a:r>
              <a:rPr lang="en-US" b="1" dirty="0">
                <a:solidFill>
                  <a:srgbClr val="FF0000"/>
                </a:solidFill>
                <a:latin typeface="Calibri" panose="020F0502020204030204" pitchFamily="34" charset="0"/>
                <a:ea typeface="Calibri" panose="020F0502020204030204" pitchFamily="34" charset="0"/>
                <a:cs typeface="Calibri" panose="020F0502020204030204" pitchFamily="34" charset="0"/>
              </a:rPr>
              <a:t>Pakistan</a:t>
            </a:r>
            <a:r>
              <a:rPr lang="en-US" noProof="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GB" dirty="0">
                <a:solidFill>
                  <a:schemeClr val="tx2">
                    <a:lumMod val="95000"/>
                    <a:lumOff val="5000"/>
                  </a:schemeClr>
                </a:solidFill>
                <a:latin typeface="Calibri" panose="020F0502020204030204" pitchFamily="34" charset="0"/>
                <a:ea typeface="Calibri" panose="020F0502020204030204" pitchFamily="34" charset="0"/>
                <a:cs typeface="Calibri" panose="020F0502020204030204" pitchFamily="34" charset="0"/>
              </a:rPr>
              <a:t>Distribution of employees with informal and formal main jobs, by </a:t>
            </a:r>
            <a:r>
              <a:rPr lang="en-GB" b="1" dirty="0">
                <a:solidFill>
                  <a:schemeClr val="tx2">
                    <a:lumMod val="95000"/>
                    <a:lumOff val="5000"/>
                  </a:schemeClr>
                </a:solidFill>
                <a:latin typeface="Calibri" panose="020F0502020204030204" pitchFamily="34" charset="0"/>
                <a:ea typeface="Calibri" panose="020F0502020204030204" pitchFamily="34" charset="0"/>
                <a:cs typeface="Calibri" panose="020F0502020204030204" pitchFamily="34" charset="0"/>
              </a:rPr>
              <a:t>type</a:t>
            </a:r>
            <a:r>
              <a:rPr lang="en-GB" dirty="0">
                <a:solidFill>
                  <a:schemeClr val="tx2">
                    <a:lumMod val="95000"/>
                    <a:lumOff val="5000"/>
                  </a:schemeClr>
                </a:solidFill>
                <a:latin typeface="Calibri" panose="020F0502020204030204" pitchFamily="34" charset="0"/>
                <a:ea typeface="Calibri" panose="020F0502020204030204" pitchFamily="34" charset="0"/>
                <a:cs typeface="Calibri" panose="020F0502020204030204" pitchFamily="34" charset="0"/>
              </a:rPr>
              <a:t> of employment agreement  (%, LFS 2021)</a:t>
            </a:r>
            <a:endParaRPr kumimoji="0" lang="en-US" b="0" i="0" u="none" strike="noStrike" kern="1200" cap="none" spc="0" normalizeH="0" baseline="0" noProof="0" dirty="0">
              <a:ln>
                <a:noFill/>
              </a:ln>
              <a:solidFill>
                <a:schemeClr val="tx2">
                  <a:lumMod val="95000"/>
                  <a:lumOff val="5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 name="Title 1">
            <a:extLst>
              <a:ext uri="{FF2B5EF4-FFF2-40B4-BE49-F238E27FC236}">
                <a16:creationId xmlns:a16="http://schemas.microsoft.com/office/drawing/2014/main" id="{C3DDFFD5-5B8A-C1B1-BBF3-393F1E23A7FC}"/>
              </a:ext>
            </a:extLst>
          </p:cNvPr>
          <p:cNvSpPr txBox="1">
            <a:spLocks/>
          </p:cNvSpPr>
          <p:nvPr/>
        </p:nvSpPr>
        <p:spPr>
          <a:xfrm>
            <a:off x="2777798" y="116803"/>
            <a:ext cx="9104661" cy="78483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r>
              <a:rPr lang="fr-FR" sz="3600" b="0" dirty="0">
                <a:solidFill>
                  <a:srgbClr val="026866"/>
                </a:solidFill>
                <a:latin typeface="Calibri" panose="020F0502020204030204" pitchFamily="34" charset="0"/>
                <a:ea typeface="Verdana" panose="020B0604030504040204" pitchFamily="34" charset="0"/>
                <a:cs typeface="Calibri" panose="020F0502020204030204" pitchFamily="34" charset="0"/>
              </a:rPr>
              <a:t>D. </a:t>
            </a:r>
            <a:r>
              <a:rPr lang="fr-FR" sz="3600" b="0" dirty="0" err="1">
                <a:solidFill>
                  <a:srgbClr val="026866"/>
                </a:solidFill>
                <a:latin typeface="Calibri" panose="020F0502020204030204" pitchFamily="34" charset="0"/>
                <a:ea typeface="Verdana" panose="020B0604030504040204" pitchFamily="34" charset="0"/>
                <a:cs typeface="Calibri" panose="020F0502020204030204" pitchFamily="34" charset="0"/>
              </a:rPr>
              <a:t>Working</a:t>
            </a:r>
            <a:r>
              <a:rPr lang="fr-FR" sz="3600" b="0" dirty="0">
                <a:solidFill>
                  <a:srgbClr val="026866"/>
                </a:solidFill>
                <a:latin typeface="Calibri" panose="020F0502020204030204" pitchFamily="34" charset="0"/>
                <a:ea typeface="Verdana" panose="020B0604030504040204" pitchFamily="34" charset="0"/>
                <a:cs typeface="Calibri" panose="020F0502020204030204" pitchFamily="34" charset="0"/>
              </a:rPr>
              <a:t> conditions: </a:t>
            </a:r>
            <a:r>
              <a:rPr lang="fr-FR" sz="3600" dirty="0" err="1">
                <a:solidFill>
                  <a:srgbClr val="026866"/>
                </a:solidFill>
                <a:latin typeface="Calibri" panose="020F0502020204030204" pitchFamily="34" charset="0"/>
                <a:ea typeface="Verdana" panose="020B0604030504040204" pitchFamily="34" charset="0"/>
                <a:cs typeface="Calibri" panose="020F0502020204030204" pitchFamily="34" charset="0"/>
              </a:rPr>
              <a:t>Employment</a:t>
            </a:r>
            <a:r>
              <a:rPr lang="fr-FR" sz="3600" dirty="0">
                <a:solidFill>
                  <a:srgbClr val="026866"/>
                </a:solidFill>
                <a:latin typeface="Calibri" panose="020F0502020204030204" pitchFamily="34" charset="0"/>
                <a:ea typeface="Verdana" panose="020B0604030504040204" pitchFamily="34" charset="0"/>
                <a:cs typeface="Calibri" panose="020F0502020204030204" pitchFamily="34" charset="0"/>
              </a:rPr>
              <a:t> </a:t>
            </a:r>
            <a:r>
              <a:rPr lang="fr-FR" sz="3600" dirty="0" err="1">
                <a:solidFill>
                  <a:srgbClr val="026866"/>
                </a:solidFill>
                <a:latin typeface="Calibri" panose="020F0502020204030204" pitchFamily="34" charset="0"/>
                <a:ea typeface="Verdana" panose="020B0604030504040204" pitchFamily="34" charset="0"/>
                <a:cs typeface="Calibri" panose="020F0502020204030204" pitchFamily="34" charset="0"/>
              </a:rPr>
              <a:t>security</a:t>
            </a:r>
            <a:endParaRPr lang="en-GB" sz="3600" dirty="0">
              <a:solidFill>
                <a:srgbClr val="026866"/>
              </a:solidFill>
              <a:latin typeface="Verdana" panose="020B0604030504040204" pitchFamily="34" charset="0"/>
              <a:ea typeface="Verdana" panose="020B0604030504040204" pitchFamily="34" charset="0"/>
            </a:endParaRPr>
          </a:p>
        </p:txBody>
      </p:sp>
      <p:grpSp>
        <p:nvGrpSpPr>
          <p:cNvPr id="4" name="Group 3">
            <a:extLst>
              <a:ext uri="{FF2B5EF4-FFF2-40B4-BE49-F238E27FC236}">
                <a16:creationId xmlns:a16="http://schemas.microsoft.com/office/drawing/2014/main" id="{DF078360-D7D5-3BAD-B994-47371A2C0D96}"/>
              </a:ext>
            </a:extLst>
          </p:cNvPr>
          <p:cNvGrpSpPr/>
          <p:nvPr/>
        </p:nvGrpSpPr>
        <p:grpSpPr>
          <a:xfrm>
            <a:off x="2943597" y="4220794"/>
            <a:ext cx="2455080" cy="2310781"/>
            <a:chOff x="9308305" y="2261219"/>
            <a:chExt cx="2455080" cy="2310781"/>
          </a:xfrm>
        </p:grpSpPr>
        <p:sp>
          <p:nvSpPr>
            <p:cNvPr id="5" name="Rectangle 4">
              <a:extLst>
                <a:ext uri="{FF2B5EF4-FFF2-40B4-BE49-F238E27FC236}">
                  <a16:creationId xmlns:a16="http://schemas.microsoft.com/office/drawing/2014/main" id="{9C87F4B7-90BD-91B0-604C-3D83A058A5BD}"/>
                </a:ext>
              </a:extLst>
            </p:cNvPr>
            <p:cNvSpPr/>
            <p:nvPr/>
          </p:nvSpPr>
          <p:spPr>
            <a:xfrm>
              <a:off x="9308305" y="2261219"/>
              <a:ext cx="2455080" cy="2310781"/>
            </a:xfrm>
            <a:prstGeom prst="rect">
              <a:avLst/>
            </a:prstGeom>
            <a:solidFill>
              <a:srgbClr val="16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For </a:t>
              </a:r>
              <a:r>
                <a:rPr kumimoji="0" lang="fr-FR" sz="1800" b="0" i="0" u="none" strike="noStrike" kern="120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rPr>
                <a:t>specific</a:t>
              </a: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country data, </a:t>
              </a:r>
              <a:r>
                <a:rPr kumimoji="0" lang="fr-FR" sz="1800" b="0" i="0" u="none" strike="noStrike" kern="120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rPr>
                <a:t>see</a:t>
              </a: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a:t>
              </a:r>
              <a:r>
                <a:rPr kumimoji="0" lang="fr-FR" sz="2000" b="1" i="0" u="none" strike="noStrike" kern="1200" cap="none" spc="0" normalizeH="0" baseline="0" noProof="0" dirty="0" err="1">
                  <a:ln>
                    <a:noFill/>
                  </a:ln>
                  <a:solidFill>
                    <a:srgbClr val="A1FDFB"/>
                  </a:solidFill>
                  <a:effectLst/>
                  <a:uLnTx/>
                  <a:uFillTx/>
                  <a:latin typeface="Abadi" panose="020B0604020104020204" pitchFamily="34" charset="0"/>
                  <a:cs typeface="Calibri" panose="020F0502020204030204" pitchFamily="34" charset="0"/>
                </a:rPr>
                <a:t>indicator</a:t>
              </a:r>
              <a:r>
                <a:rPr kumimoji="0" lang="fr-FR" sz="2000" b="1" i="0" u="none" strike="noStrike" kern="1200" cap="none" spc="0" normalizeH="0" baseline="0" noProof="0" dirty="0">
                  <a:ln>
                    <a:noFill/>
                  </a:ln>
                  <a:solidFill>
                    <a:srgbClr val="A1FDFB"/>
                  </a:solidFill>
                  <a:effectLst/>
                  <a:uLnTx/>
                  <a:uFillTx/>
                  <a:latin typeface="Abadi" panose="020B0604020104020204" pitchFamily="34" charset="0"/>
                  <a:cs typeface="Calibri" panose="020F0502020204030204" pitchFamily="34" charset="0"/>
                </a:rPr>
                <a:t> 23</a:t>
              </a:r>
              <a:r>
                <a:rPr kumimoji="0" lang="fr-FR" sz="2400" b="1" i="0" u="none" strike="noStrike" kern="1200" cap="none" spc="0" normalizeH="0" baseline="0" noProof="0" dirty="0">
                  <a:ln>
                    <a:noFill/>
                  </a:ln>
                  <a:solidFill>
                    <a:srgbClr val="A1FDFB"/>
                  </a:solidFill>
                  <a:effectLst/>
                  <a:uLnTx/>
                  <a:uFillTx/>
                  <a:latin typeface="Calibri" panose="020F0502020204030204" pitchFamily="34" charset="0"/>
                  <a:cs typeface="Calibri" panose="020F0502020204030204" pitchFamily="34" charset="0"/>
                </a:rPr>
                <a:t> </a:t>
              </a:r>
              <a:r>
                <a:rPr kumimoji="0" lang="fr-FR" sz="180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t>
              </a:r>
              <a:r>
                <a:rPr kumimoji="0" lang="fr-FR" sz="1800" i="0" u="none" strike="noStrike" kern="120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rPr>
                <a:t>working</a:t>
              </a:r>
              <a:r>
                <a:rPr kumimoji="0" lang="fr-FR" sz="180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conditions) in </a:t>
              </a: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country profiles</a:t>
              </a: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pic>
          <p:nvPicPr>
            <p:cNvPr id="6" name="Graphic 5" descr="Zoom in outline">
              <a:extLst>
                <a:ext uri="{FF2B5EF4-FFF2-40B4-BE49-F238E27FC236}">
                  <a16:creationId xmlns:a16="http://schemas.microsoft.com/office/drawing/2014/main" id="{674B3EA2-7437-4822-3390-3606FE8545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37720" y="2289794"/>
              <a:ext cx="1109586" cy="1109586"/>
            </a:xfrm>
            <a:prstGeom prst="rect">
              <a:avLst/>
            </a:prstGeom>
          </p:spPr>
        </p:pic>
      </p:grpSp>
      <p:sp>
        <p:nvSpPr>
          <p:cNvPr id="32" name="Rectangle 31">
            <a:extLst>
              <a:ext uri="{FF2B5EF4-FFF2-40B4-BE49-F238E27FC236}">
                <a16:creationId xmlns:a16="http://schemas.microsoft.com/office/drawing/2014/main" id="{EB5FCAD9-38FE-B78B-7682-CF5029CBAE65}"/>
              </a:ext>
            </a:extLst>
          </p:cNvPr>
          <p:cNvSpPr/>
          <p:nvPr/>
        </p:nvSpPr>
        <p:spPr>
          <a:xfrm>
            <a:off x="328277" y="1419545"/>
            <a:ext cx="2198024" cy="490159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26664"/>
                </a:solidFill>
                <a:effectLst/>
                <a:uLnTx/>
                <a:uFillTx/>
                <a:latin typeface="Abadi" panose="020B0604020104020204" pitchFamily="34" charset="0"/>
                <a:ea typeface="+mn-ea"/>
                <a:cs typeface="Calibri" panose="020F0502020204030204" pitchFamily="34" charset="0"/>
                <a:sym typeface="Helvetica Neue"/>
              </a:rPr>
              <a:t>4</a:t>
            </a:r>
            <a:r>
              <a:rPr kumimoji="0" lang="en-GB" sz="1600" b="1" i="0" u="none" strike="noStrike" kern="1200" cap="none" spc="0" normalizeH="0" baseline="0" noProof="0" dirty="0">
                <a:ln>
                  <a:noFill/>
                </a:ln>
                <a:solidFill>
                  <a:srgbClr val="026664"/>
                </a:solidFill>
                <a:effectLst/>
                <a:uLnTx/>
                <a:uFillTx/>
                <a:latin typeface="Abadi" panose="020B0604020104020204" pitchFamily="34" charset="0"/>
                <a:ea typeface="+mn-ea"/>
                <a:cs typeface="Calibri" panose="020F0502020204030204" pitchFamily="34" charset="0"/>
                <a:sym typeface="Helvetica Neue"/>
              </a:rPr>
              <a:t>. Working conditions</a:t>
            </a:r>
            <a:endParaRPr kumimoji="0" lang="en-GB" sz="1600" b="1" i="0" u="none" strike="noStrike" kern="1200" cap="none" spc="0" normalizeH="0" baseline="0" noProof="0" dirty="0">
              <a:ln>
                <a:noFill/>
              </a:ln>
              <a:solidFill>
                <a:srgbClr val="026664"/>
              </a:solidFill>
              <a:effectLst/>
              <a:uLnTx/>
              <a:uFillTx/>
              <a:latin typeface="Abadi" panose="020B0604020104020204" pitchFamily="34" charset="0"/>
              <a:ea typeface="+mn-ea"/>
              <a:cs typeface="Calibri" panose="020F0502020204030204" pitchFamily="34" charset="0"/>
            </a:endParaRPr>
          </a:p>
        </p:txBody>
      </p:sp>
      <p:sp>
        <p:nvSpPr>
          <p:cNvPr id="33" name="ZoneTexte 5">
            <a:extLst>
              <a:ext uri="{FF2B5EF4-FFF2-40B4-BE49-F238E27FC236}">
                <a16:creationId xmlns:a16="http://schemas.microsoft.com/office/drawing/2014/main" id="{B6B8040B-4425-82CA-1967-696AB07316BA}"/>
              </a:ext>
            </a:extLst>
          </p:cNvPr>
          <p:cNvSpPr txBox="1"/>
          <p:nvPr/>
        </p:nvSpPr>
        <p:spPr>
          <a:xfrm>
            <a:off x="124152" y="1170619"/>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1. </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(Labour-) income security</a:t>
            </a:r>
          </a:p>
        </p:txBody>
      </p:sp>
      <p:sp>
        <p:nvSpPr>
          <p:cNvPr id="34" name="ZoneTexte 5">
            <a:extLst>
              <a:ext uri="{FF2B5EF4-FFF2-40B4-BE49-F238E27FC236}">
                <a16:creationId xmlns:a16="http://schemas.microsoft.com/office/drawing/2014/main" id="{9B66A2F9-C633-46DA-716C-A29C94845085}"/>
              </a:ext>
            </a:extLst>
          </p:cNvPr>
          <p:cNvSpPr txBox="1"/>
          <p:nvPr/>
        </p:nvSpPr>
        <p:spPr>
          <a:xfrm>
            <a:off x="124152" y="1855512"/>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2. Employment security</a:t>
            </a:r>
          </a:p>
        </p:txBody>
      </p:sp>
      <p:sp>
        <p:nvSpPr>
          <p:cNvPr id="35" name="ZoneTexte 5">
            <a:extLst>
              <a:ext uri="{FF2B5EF4-FFF2-40B4-BE49-F238E27FC236}">
                <a16:creationId xmlns:a16="http://schemas.microsoft.com/office/drawing/2014/main" id="{CDC327F7-F654-775A-D07C-F46BAA77F06C}"/>
              </a:ext>
            </a:extLst>
          </p:cNvPr>
          <p:cNvSpPr txBox="1"/>
          <p:nvPr/>
        </p:nvSpPr>
        <p:spPr>
          <a:xfrm>
            <a:off x="124152" y="4579695"/>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6. </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Health and Safety</a:t>
            </a:r>
          </a:p>
        </p:txBody>
      </p:sp>
      <p:sp>
        <p:nvSpPr>
          <p:cNvPr id="38" name="ZoneTexte 5">
            <a:extLst>
              <a:ext uri="{FF2B5EF4-FFF2-40B4-BE49-F238E27FC236}">
                <a16:creationId xmlns:a16="http://schemas.microsoft.com/office/drawing/2014/main" id="{2583592D-A243-68F7-51DA-B4BA8A9AFD18}"/>
              </a:ext>
            </a:extLst>
          </p:cNvPr>
          <p:cNvSpPr txBox="1"/>
          <p:nvPr/>
        </p:nvSpPr>
        <p:spPr>
          <a:xfrm>
            <a:off x="124152" y="5264589"/>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7. Skills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39" name="ZoneTexte 5">
            <a:extLst>
              <a:ext uri="{FF2B5EF4-FFF2-40B4-BE49-F238E27FC236}">
                <a16:creationId xmlns:a16="http://schemas.microsoft.com/office/drawing/2014/main" id="{6353B920-A0A5-1465-7F8F-0DB21C911BD1}"/>
              </a:ext>
            </a:extLst>
          </p:cNvPr>
          <p:cNvSpPr txBox="1"/>
          <p:nvPr/>
        </p:nvSpPr>
        <p:spPr>
          <a:xfrm>
            <a:off x="124152" y="3225298"/>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 Working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43" name="ZoneTexte 5">
            <a:extLst>
              <a:ext uri="{FF2B5EF4-FFF2-40B4-BE49-F238E27FC236}">
                <a16:creationId xmlns:a16="http://schemas.microsoft.com/office/drawing/2014/main" id="{F2B8C9FD-0A69-9F1F-0375-9AB02DF8171B}"/>
              </a:ext>
            </a:extLst>
          </p:cNvPr>
          <p:cNvSpPr txBox="1"/>
          <p:nvPr/>
        </p:nvSpPr>
        <p:spPr>
          <a:xfrm>
            <a:off x="124152" y="1855512"/>
            <a:ext cx="2198024" cy="615553"/>
          </a:xfrm>
          <a:prstGeom prst="rect">
            <a:avLst/>
          </a:prstGeom>
          <a:solidFill>
            <a:schemeClr val="accent5">
              <a:lumMod val="50000"/>
            </a:schemeClr>
          </a:solidFill>
          <a:ln>
            <a:solidFill>
              <a:srgbClr val="026664"/>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2. Employment security</a:t>
            </a:r>
          </a:p>
        </p:txBody>
      </p:sp>
      <p:sp>
        <p:nvSpPr>
          <p:cNvPr id="44" name="ZoneTexte 5">
            <a:extLst>
              <a:ext uri="{FF2B5EF4-FFF2-40B4-BE49-F238E27FC236}">
                <a16:creationId xmlns:a16="http://schemas.microsoft.com/office/drawing/2014/main" id="{D6B33D7B-5CB6-7CA3-8B41-C68EF0A9DD38}"/>
              </a:ext>
            </a:extLst>
          </p:cNvPr>
          <p:cNvSpPr txBox="1"/>
          <p:nvPr/>
        </p:nvSpPr>
        <p:spPr>
          <a:xfrm>
            <a:off x="124152" y="3910191"/>
            <a:ext cx="2198024" cy="615553"/>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5. Representation security</a:t>
            </a: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sp>
        <p:nvSpPr>
          <p:cNvPr id="52" name="ZoneTexte 5">
            <a:extLst>
              <a:ext uri="{FF2B5EF4-FFF2-40B4-BE49-F238E27FC236}">
                <a16:creationId xmlns:a16="http://schemas.microsoft.com/office/drawing/2014/main" id="{63B86D20-3560-1BC5-4DD6-1B64B76A4E07}"/>
              </a:ext>
            </a:extLst>
          </p:cNvPr>
          <p:cNvSpPr txBox="1"/>
          <p:nvPr/>
        </p:nvSpPr>
        <p:spPr>
          <a:xfrm>
            <a:off x="124152" y="2540405"/>
            <a:ext cx="2198024" cy="630942"/>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700" b="1" i="0" u="none" strike="noStrike" cap="none" spc="0" normalizeH="0" baseline="0">
                <a:ln>
                  <a:noFill/>
                </a:ln>
                <a:solidFill>
                  <a:prstClr val="white"/>
                </a:solidFill>
                <a:effectLst/>
                <a:uLnTx/>
                <a:uFillTx/>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4.</a:t>
            </a:r>
            <a:r>
              <a:rPr kumimoji="0" lang="en"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rPr>
              <a:t>3. Place of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sym typeface="Helvetica Neue"/>
            </a:endParaRPr>
          </a:p>
        </p:txBody>
      </p:sp>
      <p:pic>
        <p:nvPicPr>
          <p:cNvPr id="54" name="Picture 53">
            <a:extLst>
              <a:ext uri="{FF2B5EF4-FFF2-40B4-BE49-F238E27FC236}">
                <a16:creationId xmlns:a16="http://schemas.microsoft.com/office/drawing/2014/main" id="{131F229F-D519-59EE-8C85-3D655CE1CAFC}"/>
              </a:ext>
            </a:extLst>
          </p:cNvPr>
          <p:cNvPicPr>
            <a:picLocks noChangeAspect="1"/>
          </p:cNvPicPr>
          <p:nvPr/>
        </p:nvPicPr>
        <p:blipFill>
          <a:blip r:embed="rId5"/>
          <a:stretch>
            <a:fillRect/>
          </a:stretch>
        </p:blipFill>
        <p:spPr>
          <a:xfrm>
            <a:off x="7024399" y="1697917"/>
            <a:ext cx="4964578" cy="4921903"/>
          </a:xfrm>
          <a:prstGeom prst="rect">
            <a:avLst/>
          </a:prstGeom>
        </p:spPr>
      </p:pic>
    </p:spTree>
    <p:extLst>
      <p:ext uri="{BB962C8B-B14F-4D97-AF65-F5344CB8AC3E}">
        <p14:creationId xmlns:p14="http://schemas.microsoft.com/office/powerpoint/2010/main" val="106996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left)">
                                      <p:cBhvr>
                                        <p:cTn id="15" dur="500"/>
                                        <p:tgtEl>
                                          <p:spTgt spid="60"/>
                                        </p:tgtEl>
                                      </p:cBhvr>
                                    </p:animEffect>
                                  </p:childTnLst>
                                  <p:subTnLst>
                                    <p:set>
                                      <p:cBhvr override="childStyle">
                                        <p:cTn dur="1" fill="hold" display="0" masterRel="nextClick" afterEffect="1"/>
                                        <p:tgtEl>
                                          <p:spTgt spid="60"/>
                                        </p:tgtEl>
                                        <p:attrNameLst>
                                          <p:attrName>style.visibility</p:attrName>
                                        </p:attrNameLst>
                                      </p:cBhvr>
                                      <p:to>
                                        <p:strVal val="hidden"/>
                                      </p:to>
                                    </p:set>
                                  </p:subTnLst>
                                </p:cTn>
                              </p:par>
                              <p:par>
                                <p:cTn id="16" presetID="22" presetClass="entr" presetSubtype="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19" presetID="22" presetClass="entr" presetSubtype="1"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left)">
                                      <p:cBhvr>
                                        <p:cTn id="29" dur="500"/>
                                        <p:tgtEl>
                                          <p:spTgt spid="5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p:bldP spid="10" grpId="0" animBg="1"/>
      <p:bldP spid="60" grpId="0"/>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LO 2020">
  <a:themeElements>
    <a:clrScheme name="Personnalisé 1">
      <a:dk1>
        <a:srgbClr val="230050"/>
      </a:dk1>
      <a:lt1>
        <a:srgbClr val="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side 01">
  <a:themeElements>
    <a:clrScheme name="ITICILO style">
      <a:dk1>
        <a:srgbClr val="000000"/>
      </a:dk1>
      <a:lt1>
        <a:srgbClr val="FFFFFF"/>
      </a:lt1>
      <a:dk2>
        <a:srgbClr val="000000"/>
      </a:dk2>
      <a:lt2>
        <a:srgbClr val="808080"/>
      </a:lt2>
      <a:accent1>
        <a:srgbClr val="BBE0E3"/>
      </a:accent1>
      <a:accent2>
        <a:srgbClr val="6AB072"/>
      </a:accent2>
      <a:accent3>
        <a:srgbClr val="E67B1B"/>
      </a:accent3>
      <a:accent4>
        <a:srgbClr val="A43D4E"/>
      </a:accent4>
      <a:accent5>
        <a:srgbClr val="7B289E"/>
      </a:accent5>
      <a:accent6>
        <a:srgbClr val="154F98"/>
      </a:accent6>
      <a:hlink>
        <a:srgbClr val="009999"/>
      </a:hlink>
      <a:folHlink>
        <a:srgbClr val="99CC00"/>
      </a:folHlink>
    </a:clrScheme>
    <a:fontScheme name="inside 01">
      <a:majorFont>
        <a:latin typeface="Verdana"/>
        <a:ea typeface="Arial Unicode MS"/>
        <a:cs typeface="Arial Unicode MS"/>
      </a:majorFont>
      <a:minorFont>
        <a:latin typeface="Verdana"/>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anchor="ctr"/>
      <a:lstStyle>
        <a:defPPr eaLnBrk="1" hangingPunct="1">
          <a:defRPr sz="1400" i="0" noProof="0" dirty="0">
            <a:solidFill>
              <a:srgbClr val="B11B86"/>
            </a:solidFill>
            <a:cs typeface="Arial" charset="0"/>
          </a:defRPr>
        </a:defPPr>
      </a:lstStyle>
    </a:txDef>
  </a:objectDefaults>
  <a:extraClrSchemeLst>
    <a:extraClrScheme>
      <a:clrScheme name="inside 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side 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side 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side 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side 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side 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side 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side 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side 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side 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side 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side 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side 01 13">
        <a:dk1>
          <a:srgbClr val="000000"/>
        </a:dk1>
        <a:lt1>
          <a:srgbClr val="FFFFFF"/>
        </a:lt1>
        <a:dk2>
          <a:srgbClr val="FFFF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inside 01">
  <a:themeElements>
    <a:clrScheme name="ITICILO style">
      <a:dk1>
        <a:srgbClr val="000000"/>
      </a:dk1>
      <a:lt1>
        <a:srgbClr val="FFFFFF"/>
      </a:lt1>
      <a:dk2>
        <a:srgbClr val="000000"/>
      </a:dk2>
      <a:lt2>
        <a:srgbClr val="808080"/>
      </a:lt2>
      <a:accent1>
        <a:srgbClr val="BBE0E3"/>
      </a:accent1>
      <a:accent2>
        <a:srgbClr val="6AB072"/>
      </a:accent2>
      <a:accent3>
        <a:srgbClr val="E67B1B"/>
      </a:accent3>
      <a:accent4>
        <a:srgbClr val="A43D4E"/>
      </a:accent4>
      <a:accent5>
        <a:srgbClr val="7B289E"/>
      </a:accent5>
      <a:accent6>
        <a:srgbClr val="154F98"/>
      </a:accent6>
      <a:hlink>
        <a:srgbClr val="009999"/>
      </a:hlink>
      <a:folHlink>
        <a:srgbClr val="99CC00"/>
      </a:folHlink>
    </a:clrScheme>
    <a:fontScheme name="inside 01">
      <a:majorFont>
        <a:latin typeface="Verdana"/>
        <a:ea typeface="Arial Unicode MS"/>
        <a:cs typeface="Arial Unicode MS"/>
      </a:majorFont>
      <a:minorFont>
        <a:latin typeface="Verdana"/>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anchor="ctr"/>
      <a:lstStyle>
        <a:defPPr eaLnBrk="1" hangingPunct="1">
          <a:defRPr sz="1400" i="0" noProof="0" dirty="0">
            <a:solidFill>
              <a:srgbClr val="B11B86"/>
            </a:solidFill>
            <a:cs typeface="Arial" charset="0"/>
          </a:defRPr>
        </a:defPPr>
      </a:lstStyle>
    </a:txDef>
  </a:objectDefaults>
  <a:extraClrSchemeLst>
    <a:extraClrScheme>
      <a:clrScheme name="inside 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side 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side 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side 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side 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side 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side 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side 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side 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side 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side 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side 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side 01 13">
        <a:dk1>
          <a:srgbClr val="000000"/>
        </a:dk1>
        <a:lt1>
          <a:srgbClr val="FFFFFF"/>
        </a:lt1>
        <a:dk2>
          <a:srgbClr val="FFFF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7.xml><?xml version="1.0" encoding="utf-8"?>
<a:theme xmlns:a="http://schemas.openxmlformats.org/drawingml/2006/main" name="2_ILO 2020">
  <a:themeElements>
    <a:clrScheme name="Personnalisé 1">
      <a:dk1>
        <a:srgbClr val="230050"/>
      </a:dk1>
      <a:lt1>
        <a:srgbClr val="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TICILO style">
    <a:dk1>
      <a:srgbClr val="000000"/>
    </a:dk1>
    <a:lt1>
      <a:srgbClr val="FFFFFF"/>
    </a:lt1>
    <a:dk2>
      <a:srgbClr val="000000"/>
    </a:dk2>
    <a:lt2>
      <a:srgbClr val="808080"/>
    </a:lt2>
    <a:accent1>
      <a:srgbClr val="BBE0E3"/>
    </a:accent1>
    <a:accent2>
      <a:srgbClr val="6AB072"/>
    </a:accent2>
    <a:accent3>
      <a:srgbClr val="E67B1B"/>
    </a:accent3>
    <a:accent4>
      <a:srgbClr val="A43D4E"/>
    </a:accent4>
    <a:accent5>
      <a:srgbClr val="7B289E"/>
    </a:accent5>
    <a:accent6>
      <a:srgbClr val="154F98"/>
    </a:accent6>
    <a:hlink>
      <a:srgbClr val="009999"/>
    </a:hlink>
    <a:folHlink>
      <a:srgbClr val="99CC00"/>
    </a:folHlink>
  </a:clrScheme>
  <a:fontScheme name="inside 01">
    <a:majorFont>
      <a:latin typeface="Verdana"/>
      <a:ea typeface="Arial Unicode MS"/>
      <a:cs typeface="Arial Unicode MS"/>
    </a:majorFont>
    <a:minorFont>
      <a:latin typeface="Verdana"/>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TICILO style">
    <a:dk1>
      <a:srgbClr val="000000"/>
    </a:dk1>
    <a:lt1>
      <a:srgbClr val="FFFFFF"/>
    </a:lt1>
    <a:dk2>
      <a:srgbClr val="000000"/>
    </a:dk2>
    <a:lt2>
      <a:srgbClr val="808080"/>
    </a:lt2>
    <a:accent1>
      <a:srgbClr val="BBE0E3"/>
    </a:accent1>
    <a:accent2>
      <a:srgbClr val="6AB072"/>
    </a:accent2>
    <a:accent3>
      <a:srgbClr val="E67B1B"/>
    </a:accent3>
    <a:accent4>
      <a:srgbClr val="A43D4E"/>
    </a:accent4>
    <a:accent5>
      <a:srgbClr val="7B289E"/>
    </a:accent5>
    <a:accent6>
      <a:srgbClr val="154F98"/>
    </a:accent6>
    <a:hlink>
      <a:srgbClr val="009999"/>
    </a:hlink>
    <a:folHlink>
      <a:srgbClr val="99CC00"/>
    </a:folHlink>
  </a:clrScheme>
  <a:fontScheme name="inside 01">
    <a:majorFont>
      <a:latin typeface="Verdana"/>
      <a:ea typeface="Arial Unicode MS"/>
      <a:cs typeface="Arial Unicode MS"/>
    </a:majorFont>
    <a:minorFont>
      <a:latin typeface="Verdana"/>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TICILO style">
    <a:dk1>
      <a:srgbClr val="000000"/>
    </a:dk1>
    <a:lt1>
      <a:srgbClr val="FFFFFF"/>
    </a:lt1>
    <a:dk2>
      <a:srgbClr val="000000"/>
    </a:dk2>
    <a:lt2>
      <a:srgbClr val="808080"/>
    </a:lt2>
    <a:accent1>
      <a:srgbClr val="BBE0E3"/>
    </a:accent1>
    <a:accent2>
      <a:srgbClr val="6AB072"/>
    </a:accent2>
    <a:accent3>
      <a:srgbClr val="E67B1B"/>
    </a:accent3>
    <a:accent4>
      <a:srgbClr val="A43D4E"/>
    </a:accent4>
    <a:accent5>
      <a:srgbClr val="7B289E"/>
    </a:accent5>
    <a:accent6>
      <a:srgbClr val="154F98"/>
    </a:accent6>
    <a:hlink>
      <a:srgbClr val="009999"/>
    </a:hlink>
    <a:folHlink>
      <a:srgbClr val="99CC00"/>
    </a:folHlink>
  </a:clrScheme>
  <a:fontScheme name="inside 01">
    <a:majorFont>
      <a:latin typeface="Verdana"/>
      <a:ea typeface="Arial Unicode MS"/>
      <a:cs typeface="Arial Unicode MS"/>
    </a:majorFont>
    <a:minorFont>
      <a:latin typeface="Verdana"/>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ILO 2020</Template>
  <TotalTime>0</TotalTime>
  <Words>5047</Words>
  <Application>Microsoft Office PowerPoint</Application>
  <PresentationFormat>Widescreen</PresentationFormat>
  <Paragraphs>537</Paragraphs>
  <Slides>28</Slides>
  <Notes>7</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28</vt:i4>
      </vt:variant>
    </vt:vector>
  </HeadingPairs>
  <TitlesOfParts>
    <vt:vector size="48" baseType="lpstr">
      <vt:lpstr>Abadi</vt:lpstr>
      <vt:lpstr>Arial</vt:lpstr>
      <vt:lpstr>Arial Narrow</vt:lpstr>
      <vt:lpstr>Berlin Sans FB</vt:lpstr>
      <vt:lpstr>Berlin Sans FB Demi</vt:lpstr>
      <vt:lpstr>Calibri</vt:lpstr>
      <vt:lpstr>Calibri Light</vt:lpstr>
      <vt:lpstr>Cavolini</vt:lpstr>
      <vt:lpstr>Noto Sans</vt:lpstr>
      <vt:lpstr>Verdana</vt:lpstr>
      <vt:lpstr>Wingdings</vt:lpstr>
      <vt:lpstr>Wingdings 2</vt:lpstr>
      <vt:lpstr>Wingdings 3</vt:lpstr>
      <vt:lpstr>ILO 2020</vt:lpstr>
      <vt:lpstr>1_Office Theme</vt:lpstr>
      <vt:lpstr>inside 01</vt:lpstr>
      <vt:lpstr>2_Office Theme</vt:lpstr>
      <vt:lpstr>2_inside 01</vt:lpstr>
      <vt:lpstr>1_ILO 2020</vt:lpstr>
      <vt:lpstr>2_ILO 2020</vt:lpstr>
      <vt:lpstr>PowerPoint Presentation</vt:lpstr>
      <vt:lpstr>Scope of the session</vt:lpstr>
      <vt:lpstr>Scope: Working conditions and levels of protection</vt:lpstr>
      <vt:lpstr>Formality/informality and levels of protection</vt:lpstr>
      <vt:lpstr>Transitioning to formality  formalization and reduction of decent work deficits The analysis of working conditions &amp; productivity together with contextual vulnerabilities as part of the broader assessment of the ability of workers to formalize</vt:lpstr>
      <vt:lpstr>Indicators referring to persons/jobs and work activities Working conditions</vt:lpstr>
      <vt:lpstr>Assessing working conditions:  the multiple dimensions of decent work</vt:lpstr>
      <vt:lpstr>PowerPoint Presentation</vt:lpstr>
      <vt:lpstr>PowerPoint Presentation</vt:lpstr>
      <vt:lpstr>D. Working conditions: Place of work</vt:lpstr>
      <vt:lpstr>D. Working conditions: Working time (1)</vt:lpstr>
      <vt:lpstr>D. Working conditions: Working time (2)</vt:lpstr>
      <vt:lpstr>PowerPoint Presentation</vt:lpstr>
      <vt:lpstr>D. Working conditions: Health and safety</vt:lpstr>
      <vt:lpstr>D. Working conditions: Access to training &amp; retraining and type of training</vt:lpstr>
      <vt:lpstr>Indicators referring to persons/jobs and work activities Levels of protections</vt:lpstr>
      <vt:lpstr>Reference unit: Jobs | Levels of protection</vt:lpstr>
      <vt:lpstr>5. Contextual vulnerabilitites </vt:lpstr>
      <vt:lpstr> Dimension  5. Contextual vulnerabilities The household dimension</vt:lpstr>
      <vt:lpstr>E. Contextual vulnerabilitites </vt:lpstr>
      <vt:lpstr>E. Contextual vulnerabilitites </vt:lpstr>
      <vt:lpstr>PowerPoint Presentation</vt:lpstr>
      <vt:lpstr>Level of protection among workers in informal employment - Access to non-contributory social protection | Abelina</vt:lpstr>
      <vt:lpstr>Level of protection among workers in informal employment – The case of business owners (1)| Abelina</vt:lpstr>
      <vt:lpstr>Level of protection among workers in informal employment – The case of business owners (2) | Abelina</vt:lpstr>
      <vt:lpstr>The household perspective:  Example from Abelina</vt:lpstr>
      <vt:lpstr>PowerPoint Presentation</vt:lpstr>
      <vt:lpstr>Dimension  4. Productivity and economic performance of economic units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title here 40pt</dc:title>
  <dc:creator>Damian, Nathalie</dc:creator>
  <cp:lastModifiedBy>Bonnet, Florence</cp:lastModifiedBy>
  <cp:revision>108</cp:revision>
  <dcterms:created xsi:type="dcterms:W3CDTF">2023-03-15T13:41:29Z</dcterms:created>
  <dcterms:modified xsi:type="dcterms:W3CDTF">2024-10-08T19:42:59Z</dcterms:modified>
</cp:coreProperties>
</file>